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5" r:id="rId2"/>
    <p:sldId id="275" r:id="rId3"/>
    <p:sldId id="257" r:id="rId4"/>
    <p:sldId id="273" r:id="rId5"/>
    <p:sldId id="258" r:id="rId6"/>
    <p:sldId id="277" r:id="rId7"/>
    <p:sldId id="276" r:id="rId8"/>
    <p:sldId id="259" r:id="rId9"/>
    <p:sldId id="287" r:id="rId10"/>
    <p:sldId id="279" r:id="rId11"/>
    <p:sldId id="260" r:id="rId12"/>
    <p:sldId id="293" r:id="rId13"/>
    <p:sldId id="294" r:id="rId14"/>
    <p:sldId id="281" r:id="rId15"/>
    <p:sldId id="282" r:id="rId16"/>
    <p:sldId id="283" r:id="rId17"/>
    <p:sldId id="284" r:id="rId18"/>
    <p:sldId id="285" r:id="rId19"/>
    <p:sldId id="286" r:id="rId20"/>
    <p:sldId id="288" r:id="rId21"/>
    <p:sldId id="289" r:id="rId22"/>
    <p:sldId id="262" r:id="rId23"/>
    <p:sldId id="263" r:id="rId24"/>
    <p:sldId id="290" r:id="rId25"/>
    <p:sldId id="291" r:id="rId26"/>
    <p:sldId id="264" r:id="rId27"/>
    <p:sldId id="292"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C2BB8306-7E6A-4B87-8FC6-88FCF034C7E6}" type="datetimeFigureOut">
              <a:rPr lang="en-US" smtClean="0"/>
              <a:pPr/>
              <a:t>15-Feb-16</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389AC733-7730-4381-BB7D-5487811F7BF7}"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2BB8306-7E6A-4B87-8FC6-88FCF034C7E6}" type="datetimeFigureOut">
              <a:rPr lang="en-US" smtClean="0"/>
              <a:pPr/>
              <a:t>15-Feb-16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9AC733-7730-4381-BB7D-5487811F7BF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2BB8306-7E6A-4B87-8FC6-88FCF034C7E6}" type="datetimeFigureOut">
              <a:rPr lang="en-US" smtClean="0"/>
              <a:pPr/>
              <a:t>15-Feb-16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9AC733-7730-4381-BB7D-5487811F7BF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2BB8306-7E6A-4B87-8FC6-88FCF034C7E6}" type="datetimeFigureOut">
              <a:rPr lang="en-US" smtClean="0"/>
              <a:pPr/>
              <a:t>15-Feb-16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9AC733-7730-4381-BB7D-5487811F7BF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2BB8306-7E6A-4B87-8FC6-88FCF034C7E6}" type="datetimeFigureOut">
              <a:rPr lang="en-US" smtClean="0"/>
              <a:pPr/>
              <a:t>15-Feb-16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9AC733-7730-4381-BB7D-5487811F7BF7}"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2BB8306-7E6A-4B87-8FC6-88FCF034C7E6}" type="datetimeFigureOut">
              <a:rPr lang="en-US" smtClean="0"/>
              <a:pPr/>
              <a:t>15-Feb-16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9AC733-7730-4381-BB7D-5487811F7BF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2BB8306-7E6A-4B87-8FC6-88FCF034C7E6}" type="datetimeFigureOut">
              <a:rPr lang="en-US" smtClean="0"/>
              <a:pPr/>
              <a:t>15-Feb-16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9AC733-7730-4381-BB7D-5487811F7BF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2BB8306-7E6A-4B87-8FC6-88FCF034C7E6}" type="datetimeFigureOut">
              <a:rPr lang="en-US" smtClean="0"/>
              <a:pPr/>
              <a:t>15-Feb-16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9AC733-7730-4381-BB7D-5487811F7BF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BB8306-7E6A-4B87-8FC6-88FCF034C7E6}" type="datetimeFigureOut">
              <a:rPr lang="en-US" smtClean="0"/>
              <a:pPr/>
              <a:t>15-Feb-16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9AC733-7730-4381-BB7D-5487811F7BF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2BB8306-7E6A-4B87-8FC6-88FCF034C7E6}" type="datetimeFigureOut">
              <a:rPr lang="en-US" smtClean="0"/>
              <a:pPr/>
              <a:t>15-Feb-16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9AC733-7730-4381-BB7D-5487811F7BF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2BB8306-7E6A-4B87-8FC6-88FCF034C7E6}" type="datetimeFigureOut">
              <a:rPr lang="en-US" smtClean="0"/>
              <a:pPr/>
              <a:t>15-Feb-16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389AC733-7730-4381-BB7D-5487811F7BF7}"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2BB8306-7E6A-4B87-8FC6-88FCF034C7E6}" type="datetimeFigureOut">
              <a:rPr lang="en-US" smtClean="0"/>
              <a:pPr/>
              <a:t>15-Feb-16</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89AC733-7730-4381-BB7D-5487811F7BF7}"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914400"/>
            <a:ext cx="7851648" cy="1524000"/>
          </a:xfrm>
        </p:spPr>
        <p:txBody>
          <a:bodyPr>
            <a:normAutofit/>
          </a:bodyPr>
          <a:lstStyle/>
          <a:p>
            <a:r>
              <a:rPr lang="en-US" sz="5400" dirty="0" smtClean="0">
                <a:latin typeface="Times New Roman" pitchFamily="18" charset="0"/>
                <a:cs typeface="Times New Roman" pitchFamily="18" charset="0"/>
              </a:rPr>
              <a:t>Research Report Writing </a:t>
            </a:r>
            <a:endParaRPr lang="en-US" sz="5400" dirty="0">
              <a:latin typeface="Times New Roman" pitchFamily="18" charset="0"/>
              <a:cs typeface="Times New Roman" pitchFamily="18" charset="0"/>
            </a:endParaRPr>
          </a:p>
        </p:txBody>
      </p:sp>
      <p:sp>
        <p:nvSpPr>
          <p:cNvPr id="3" name="Subtitle 2"/>
          <p:cNvSpPr>
            <a:spLocks noGrp="1"/>
          </p:cNvSpPr>
          <p:nvPr>
            <p:ph type="subTitle" idx="1"/>
          </p:nvPr>
        </p:nvSpPr>
        <p:spPr/>
        <p:txBody>
          <a:bodyPr>
            <a:noAutofit/>
          </a:bodyPr>
          <a:lstStyle/>
          <a:p>
            <a:pPr algn="ct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838200"/>
          </a:xfrm>
        </p:spPr>
        <p:txBody>
          <a:bodyPr>
            <a:normAutofit/>
          </a:bodyPr>
          <a:lstStyle/>
          <a:p>
            <a:pPr algn="ctr"/>
            <a:r>
              <a:rPr lang="en-US" sz="4000" b="1" dirty="0" smtClean="0">
                <a:latin typeface="Times New Roman" pitchFamily="18" charset="0"/>
                <a:cs typeface="Times New Roman" pitchFamily="18" charset="0"/>
              </a:rPr>
              <a:t>Title Page of the Report </a:t>
            </a:r>
            <a:endParaRPr lang="en-US" sz="4000" b="1" dirty="0">
              <a:latin typeface="Times New Roman" pitchFamily="18" charset="0"/>
              <a:cs typeface="Times New Roman" pitchFamily="18" charset="0"/>
            </a:endParaRPr>
          </a:p>
        </p:txBody>
      </p:sp>
      <p:sp>
        <p:nvSpPr>
          <p:cNvPr id="3" name="Content Placeholder 2"/>
          <p:cNvSpPr>
            <a:spLocks noGrp="1"/>
          </p:cNvSpPr>
          <p:nvPr>
            <p:ph idx="1"/>
          </p:nvPr>
        </p:nvSpPr>
        <p:spPr>
          <a:xfrm>
            <a:off x="228600" y="1219200"/>
            <a:ext cx="8458200" cy="5334000"/>
          </a:xfrm>
        </p:spPr>
        <p:txBody>
          <a:bodyPr>
            <a:noAutofit/>
          </a:bodyPr>
          <a:lstStyle/>
          <a:p>
            <a:r>
              <a:rPr lang="en-US" sz="2400" dirty="0" smtClean="0">
                <a:latin typeface="Times New Roman" pitchFamily="18" charset="0"/>
                <a:cs typeface="Times New Roman" pitchFamily="18" charset="0"/>
              </a:rPr>
              <a:t>The title of the study should be brief and precise. </a:t>
            </a:r>
          </a:p>
          <a:p>
            <a:r>
              <a:rPr lang="en-US" sz="2400" dirty="0" smtClean="0">
                <a:latin typeface="Times New Roman" pitchFamily="18" charset="0"/>
                <a:cs typeface="Times New Roman" pitchFamily="18" charset="0"/>
              </a:rPr>
              <a:t>It should be self explanatory</a:t>
            </a:r>
          </a:p>
          <a:p>
            <a:r>
              <a:rPr lang="en-US" sz="2400" dirty="0" smtClean="0">
                <a:latin typeface="Times New Roman" pitchFamily="18" charset="0"/>
                <a:cs typeface="Times New Roman" pitchFamily="18" charset="0"/>
              </a:rPr>
              <a:t>The title should reflect the nature of the study</a:t>
            </a:r>
          </a:p>
          <a:p>
            <a:r>
              <a:rPr lang="en-US" sz="2400" dirty="0" smtClean="0">
                <a:latin typeface="Times New Roman" pitchFamily="18" charset="0"/>
                <a:cs typeface="Times New Roman" pitchFamily="18" charset="0"/>
              </a:rPr>
              <a:t>It should be focused</a:t>
            </a:r>
          </a:p>
          <a:p>
            <a:r>
              <a:rPr lang="en-US" sz="2400" dirty="0" smtClean="0">
                <a:latin typeface="Times New Roman" pitchFamily="18" charset="0"/>
                <a:cs typeface="Times New Roman" pitchFamily="18" charset="0"/>
              </a:rPr>
              <a:t>Most readers are attracted to buy a book or read a report simply because of its title</a:t>
            </a:r>
          </a:p>
          <a:p>
            <a:r>
              <a:rPr lang="en-US" sz="2400" dirty="0" smtClean="0">
                <a:latin typeface="Times New Roman" pitchFamily="18" charset="0"/>
                <a:cs typeface="Times New Roman" pitchFamily="18" charset="0"/>
              </a:rPr>
              <a:t>Vague topics are misleading and should therefore be avoided</a:t>
            </a:r>
          </a:p>
          <a:p>
            <a:pPr>
              <a:lnSpc>
                <a:spcPct val="80000"/>
              </a:lnSpc>
              <a:defRPr/>
            </a:pPr>
            <a:r>
              <a:rPr lang="en-US" sz="2400" dirty="0" smtClean="0">
                <a:latin typeface="Times New Roman" pitchFamily="18" charset="0"/>
                <a:cs typeface="Times New Roman" pitchFamily="18" charset="0"/>
              </a:rPr>
              <a:t>The title page includes</a:t>
            </a:r>
          </a:p>
          <a:p>
            <a:pPr lvl="1">
              <a:lnSpc>
                <a:spcPct val="80000"/>
              </a:lnSpc>
              <a:defRPr/>
            </a:pPr>
            <a:r>
              <a:rPr lang="en-US" dirty="0" smtClean="0">
                <a:latin typeface="Times New Roman" pitchFamily="18" charset="0"/>
                <a:cs typeface="Times New Roman" pitchFamily="18" charset="0"/>
              </a:rPr>
              <a:t>A precise title of the report</a:t>
            </a:r>
          </a:p>
          <a:p>
            <a:pPr lvl="1">
              <a:lnSpc>
                <a:spcPct val="80000"/>
              </a:lnSpc>
              <a:defRPr/>
            </a:pPr>
            <a:r>
              <a:rPr lang="en-US" dirty="0" smtClean="0">
                <a:latin typeface="Times New Roman" pitchFamily="18" charset="0"/>
                <a:cs typeface="Times New Roman" pitchFamily="18" charset="0"/>
              </a:rPr>
              <a:t>Name of the Author (s)</a:t>
            </a:r>
          </a:p>
          <a:p>
            <a:pPr lvl="1">
              <a:lnSpc>
                <a:spcPct val="80000"/>
              </a:lnSpc>
              <a:defRPr/>
            </a:pPr>
            <a:r>
              <a:rPr lang="en-US" dirty="0" smtClean="0">
                <a:latin typeface="Times New Roman" pitchFamily="18" charset="0"/>
                <a:cs typeface="Times New Roman" pitchFamily="18" charset="0"/>
              </a:rPr>
              <a:t>Monogram of the organization</a:t>
            </a:r>
          </a:p>
          <a:p>
            <a:pPr lvl="1">
              <a:lnSpc>
                <a:spcPct val="80000"/>
              </a:lnSpc>
              <a:defRPr/>
            </a:pPr>
            <a:r>
              <a:rPr lang="en-US" dirty="0" smtClean="0">
                <a:latin typeface="Times New Roman" pitchFamily="18" charset="0"/>
                <a:cs typeface="Times New Roman" pitchFamily="18" charset="0"/>
              </a:rPr>
              <a:t>Year</a:t>
            </a:r>
          </a:p>
          <a:p>
            <a:pPr lvl="1">
              <a:lnSpc>
                <a:spcPct val="80000"/>
              </a:lnSpc>
              <a:defRPr/>
            </a:pPr>
            <a:r>
              <a:rPr lang="en-US" dirty="0" smtClean="0">
                <a:latin typeface="Times New Roman" pitchFamily="18" charset="0"/>
                <a:cs typeface="Times New Roman" pitchFamily="18" charset="0"/>
              </a:rPr>
              <a:t>Name of funding organization</a:t>
            </a:r>
          </a:p>
          <a:p>
            <a:pPr>
              <a:lnSpc>
                <a:spcPct val="80000"/>
              </a:lnSpc>
              <a:defRPr/>
            </a:pPr>
            <a:endParaRPr lang="en-US" sz="2400" dirty="0" smtClean="0">
              <a:latin typeface="Times New Roman" pitchFamily="18" charset="0"/>
              <a:cs typeface="Times New Roman" pitchFamily="18" charset="0"/>
            </a:endParaRPr>
          </a:p>
          <a:p>
            <a:pPr>
              <a:lnSpc>
                <a:spcPct val="80000"/>
              </a:lnSpc>
              <a:defRPr/>
            </a:pPr>
            <a:endParaRPr lang="en-US" sz="24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533400"/>
            <a:ext cx="8610600" cy="6096000"/>
          </a:xfrm>
        </p:spPr>
        <p:txBody>
          <a:bodyPr>
            <a:normAutofit/>
          </a:bodyPr>
          <a:lstStyle/>
          <a:p>
            <a:pPr marL="514350" indent="-514350" algn="ctr">
              <a:buNone/>
            </a:pPr>
            <a:endParaRPr lang="en-US" sz="2800" b="1" dirty="0" smtClean="0">
              <a:latin typeface="Times New Roman" pitchFamily="18" charset="0"/>
              <a:cs typeface="Times New Roman" pitchFamily="18" charset="0"/>
            </a:endParaRPr>
          </a:p>
          <a:p>
            <a:pPr marL="514350" indent="-514350" algn="ctr">
              <a:buNone/>
            </a:pPr>
            <a:r>
              <a:rPr lang="en-US" sz="2800" b="1" dirty="0" smtClean="0">
                <a:latin typeface="Times New Roman" pitchFamily="18" charset="0"/>
                <a:cs typeface="Times New Roman" pitchFamily="18" charset="0"/>
              </a:rPr>
              <a:t>Factors Responsible for Women Criminality in Khyber Pukhtunkhwa, Pakistan</a:t>
            </a:r>
          </a:p>
          <a:p>
            <a:pPr marL="514350" indent="-514350" algn="ctr">
              <a:buNone/>
            </a:pPr>
            <a:endParaRPr lang="en-US" sz="2800" b="1" dirty="0" smtClean="0">
              <a:latin typeface="Times New Roman" pitchFamily="18" charset="0"/>
              <a:cs typeface="Times New Roman" pitchFamily="18" charset="0"/>
            </a:endParaRPr>
          </a:p>
          <a:p>
            <a:pPr marL="514350" indent="-514350" algn="ctr">
              <a:buNone/>
            </a:pPr>
            <a:r>
              <a:rPr lang="en-US" sz="2000" dirty="0" smtClean="0">
                <a:latin typeface="Times New Roman" pitchFamily="18" charset="0"/>
                <a:cs typeface="Times New Roman" pitchFamily="18" charset="0"/>
              </a:rPr>
              <a:t> </a:t>
            </a:r>
          </a:p>
          <a:p>
            <a:pPr marL="514350" indent="-514350" algn="ctr">
              <a:buNone/>
            </a:pPr>
            <a:endParaRPr lang="en-US" sz="2000" b="1" dirty="0" smtClean="0">
              <a:latin typeface="Times New Roman" pitchFamily="18" charset="0"/>
              <a:cs typeface="Times New Roman" pitchFamily="18" charset="0"/>
            </a:endParaRPr>
          </a:p>
          <a:p>
            <a:pPr marL="514350" indent="-514350" algn="ctr">
              <a:buNone/>
            </a:pPr>
            <a:endParaRPr lang="en-US" sz="2000" i="1" dirty="0" smtClean="0">
              <a:latin typeface="Times New Roman" pitchFamily="18" charset="0"/>
              <a:cs typeface="Times New Roman" pitchFamily="18" charset="0"/>
            </a:endParaRPr>
          </a:p>
          <a:p>
            <a:pPr marL="514350" indent="-514350" algn="ctr">
              <a:buNone/>
            </a:pPr>
            <a:endParaRPr lang="en-US" sz="2000" i="1" dirty="0" smtClean="0">
              <a:latin typeface="Times New Roman" pitchFamily="18" charset="0"/>
              <a:cs typeface="Times New Roman" pitchFamily="18" charset="0"/>
            </a:endParaRPr>
          </a:p>
          <a:p>
            <a:pPr marL="514350" indent="-514350" algn="ctr">
              <a:buNone/>
            </a:pPr>
            <a:r>
              <a:rPr lang="en-US" sz="2000" i="1" dirty="0" smtClean="0">
                <a:latin typeface="Times New Roman" pitchFamily="18" charset="0"/>
                <a:cs typeface="Times New Roman" pitchFamily="18" charset="0"/>
              </a:rPr>
              <a:t>   </a:t>
            </a:r>
            <a:endParaRPr lang="en-US" sz="2000" i="1" dirty="0" smtClean="0">
              <a:latin typeface="Times New Roman" pitchFamily="18" charset="0"/>
              <a:cs typeface="Times New Roman" pitchFamily="18" charset="0"/>
            </a:endParaRPr>
          </a:p>
          <a:p>
            <a:pPr marL="514350" indent="-514350" algn="ctr">
              <a:buNone/>
            </a:pPr>
            <a:r>
              <a:rPr lang="en-US" sz="2000" b="1" dirty="0" err="1" smtClean="0">
                <a:latin typeface="Times New Roman" pitchFamily="18" charset="0"/>
                <a:cs typeface="Times New Roman" pitchFamily="18" charset="0"/>
              </a:rPr>
              <a:t>Akhtar</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Munir</a:t>
            </a:r>
            <a:r>
              <a:rPr lang="en-US" sz="2000" b="1" dirty="0" smtClean="0">
                <a:latin typeface="Times New Roman" pitchFamily="18" charset="0"/>
                <a:cs typeface="Times New Roman" pitchFamily="18" charset="0"/>
              </a:rPr>
              <a:t> </a:t>
            </a:r>
            <a:endParaRPr lang="en-US" sz="2000" b="1" dirty="0" smtClean="0">
              <a:latin typeface="Times New Roman" pitchFamily="18" charset="0"/>
              <a:cs typeface="Times New Roman" pitchFamily="18" charset="0"/>
            </a:endParaRPr>
          </a:p>
          <a:p>
            <a:pPr marL="514350" indent="-514350" algn="ctr">
              <a:buNone/>
            </a:pPr>
            <a:r>
              <a:rPr lang="en-US" sz="2000" b="1" dirty="0" smtClean="0">
                <a:latin typeface="Times New Roman" pitchFamily="18" charset="0"/>
                <a:cs typeface="Times New Roman" pitchFamily="18" charset="0"/>
              </a:rPr>
              <a:t>M.A. Social Work </a:t>
            </a:r>
            <a:endParaRPr lang="en-US" sz="2000" b="1" dirty="0" smtClean="0">
              <a:latin typeface="Times New Roman" pitchFamily="18" charset="0"/>
              <a:cs typeface="Times New Roman" pitchFamily="18" charset="0"/>
            </a:endParaRPr>
          </a:p>
          <a:p>
            <a:pPr marL="514350" indent="-514350" algn="ctr">
              <a:buNone/>
            </a:pPr>
            <a:r>
              <a:rPr lang="en-US" sz="2000" b="1" dirty="0" smtClean="0">
                <a:latin typeface="Times New Roman" pitchFamily="18" charset="0"/>
                <a:cs typeface="Times New Roman" pitchFamily="18" charset="0"/>
              </a:rPr>
              <a:t>Session 2012 – 14 </a:t>
            </a:r>
          </a:p>
          <a:p>
            <a:pPr marL="514350" indent="-514350" algn="ctr">
              <a:buNone/>
            </a:pPr>
            <a:endParaRPr lang="en-US" sz="2000" dirty="0" smtClean="0">
              <a:latin typeface="Times New Roman" pitchFamily="18" charset="0"/>
              <a:cs typeface="Times New Roman" pitchFamily="18" charset="0"/>
            </a:endParaRPr>
          </a:p>
          <a:p>
            <a:pPr marL="514350" indent="-514350" algn="ctr">
              <a:buNone/>
            </a:pPr>
            <a:r>
              <a:rPr lang="en-US" sz="2000" b="1" dirty="0" smtClean="0">
                <a:latin typeface="Times New Roman" pitchFamily="18" charset="0"/>
                <a:cs typeface="Times New Roman" pitchFamily="18" charset="0"/>
              </a:rPr>
              <a:t>Department of Social Work</a:t>
            </a:r>
          </a:p>
          <a:p>
            <a:pPr marL="514350" indent="-514350" algn="ctr">
              <a:buNone/>
            </a:pPr>
            <a:r>
              <a:rPr lang="en-US" sz="2000" b="1" dirty="0" smtClean="0">
                <a:latin typeface="Times New Roman" pitchFamily="18" charset="0"/>
                <a:cs typeface="Times New Roman" pitchFamily="18" charset="0"/>
              </a:rPr>
              <a:t>University of Peshawar</a:t>
            </a:r>
            <a:endParaRPr lang="en-US" sz="2000" b="1" dirty="0"/>
          </a:p>
        </p:txBody>
      </p:sp>
      <p:pic>
        <p:nvPicPr>
          <p:cNvPr id="4" name="Picture 3" descr="logo upesh"/>
          <p:cNvPicPr/>
          <p:nvPr/>
        </p:nvPicPr>
        <p:blipFill>
          <a:blip r:embed="rId2"/>
          <a:srcRect/>
          <a:stretch>
            <a:fillRect/>
          </a:stretch>
        </p:blipFill>
        <p:spPr bwMode="auto">
          <a:xfrm>
            <a:off x="3810000" y="2133600"/>
            <a:ext cx="1676400" cy="1524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715000"/>
          </a:xfrm>
        </p:spPr>
        <p:txBody>
          <a:bodyPr>
            <a:normAutofit fontScale="32500" lnSpcReduction="20000"/>
          </a:bodyPr>
          <a:lstStyle/>
          <a:p>
            <a:pPr marL="514350" indent="-514350" algn="ctr">
              <a:buNone/>
            </a:pPr>
            <a:endParaRPr lang="en-US" sz="4400" b="1" dirty="0" smtClean="0">
              <a:latin typeface="Times New Roman" pitchFamily="18" charset="0"/>
              <a:cs typeface="Times New Roman" pitchFamily="18" charset="0"/>
            </a:endParaRPr>
          </a:p>
          <a:p>
            <a:pPr marL="514350" indent="-514350" algn="ctr">
              <a:buNone/>
            </a:pPr>
            <a:r>
              <a:rPr lang="en-US" sz="7400" b="1" dirty="0" smtClean="0">
                <a:latin typeface="Times New Roman" pitchFamily="18" charset="0"/>
                <a:cs typeface="Times New Roman" pitchFamily="18" charset="0"/>
              </a:rPr>
              <a:t>Factors Responsible for Women Criminality in Khyber </a:t>
            </a:r>
            <a:r>
              <a:rPr lang="en-US" sz="7400" b="1" dirty="0" err="1" smtClean="0">
                <a:latin typeface="Times New Roman" pitchFamily="18" charset="0"/>
                <a:cs typeface="Times New Roman" pitchFamily="18" charset="0"/>
              </a:rPr>
              <a:t>Pukhtunkhwa</a:t>
            </a:r>
            <a:r>
              <a:rPr lang="en-US" sz="7400" b="1" dirty="0" smtClean="0">
                <a:latin typeface="Times New Roman" pitchFamily="18" charset="0"/>
                <a:cs typeface="Times New Roman" pitchFamily="18" charset="0"/>
              </a:rPr>
              <a:t>, Pakistan</a:t>
            </a:r>
          </a:p>
          <a:p>
            <a:pPr marL="514350" indent="-514350" algn="ctr">
              <a:buNone/>
            </a:pPr>
            <a:endParaRPr lang="en-US" sz="4400" b="1" dirty="0" smtClean="0">
              <a:latin typeface="Times New Roman" pitchFamily="18" charset="0"/>
              <a:cs typeface="Times New Roman" pitchFamily="18" charset="0"/>
            </a:endParaRPr>
          </a:p>
          <a:p>
            <a:pPr marL="514350" indent="-514350" algn="ctr">
              <a:buNone/>
            </a:pPr>
            <a:r>
              <a:rPr lang="en-US" sz="3600" dirty="0" smtClean="0">
                <a:latin typeface="Times New Roman" pitchFamily="18" charset="0"/>
                <a:cs typeface="Times New Roman" pitchFamily="18" charset="0"/>
              </a:rPr>
              <a:t> </a:t>
            </a:r>
          </a:p>
          <a:p>
            <a:pPr marL="514350" indent="-514350" algn="ctr">
              <a:buNone/>
            </a:pPr>
            <a:endParaRPr lang="en-US" sz="3600" b="1" dirty="0" smtClean="0">
              <a:latin typeface="Times New Roman" pitchFamily="18" charset="0"/>
              <a:cs typeface="Times New Roman" pitchFamily="18" charset="0"/>
            </a:endParaRPr>
          </a:p>
          <a:p>
            <a:pPr marL="514350" indent="-514350" algn="ctr">
              <a:buNone/>
            </a:pPr>
            <a:endParaRPr lang="en-US" sz="2800" dirty="0" smtClean="0">
              <a:latin typeface="Times New Roman" pitchFamily="18" charset="0"/>
              <a:cs typeface="Times New Roman" pitchFamily="18" charset="0"/>
            </a:endParaRPr>
          </a:p>
          <a:p>
            <a:pPr marL="514350" indent="-514350" algn="ctr">
              <a:buNone/>
            </a:pPr>
            <a:endParaRPr lang="en-US" sz="2800" dirty="0" smtClean="0">
              <a:latin typeface="Times New Roman" pitchFamily="18" charset="0"/>
              <a:cs typeface="Times New Roman" pitchFamily="18" charset="0"/>
            </a:endParaRPr>
          </a:p>
          <a:p>
            <a:pPr marL="514350" indent="-514350" algn="ctr">
              <a:buNone/>
            </a:pPr>
            <a:endParaRPr lang="en-US" sz="2800" dirty="0" smtClean="0">
              <a:latin typeface="Times New Roman" pitchFamily="18" charset="0"/>
              <a:cs typeface="Times New Roman" pitchFamily="18" charset="0"/>
            </a:endParaRPr>
          </a:p>
          <a:p>
            <a:pPr marL="514350" indent="-514350" algn="ctr">
              <a:buNone/>
            </a:pPr>
            <a:endParaRPr lang="en-US" sz="2800" dirty="0" smtClean="0">
              <a:latin typeface="Times New Roman" pitchFamily="18" charset="0"/>
              <a:cs typeface="Times New Roman" pitchFamily="18" charset="0"/>
            </a:endParaRPr>
          </a:p>
          <a:p>
            <a:pPr marL="514350" indent="-514350" algn="ctr">
              <a:buNone/>
            </a:pPr>
            <a:endParaRPr lang="en-US" sz="2800" dirty="0" smtClean="0">
              <a:latin typeface="Times New Roman" pitchFamily="18" charset="0"/>
              <a:cs typeface="Times New Roman" pitchFamily="18" charset="0"/>
            </a:endParaRPr>
          </a:p>
          <a:p>
            <a:pPr marL="514350" indent="-514350" algn="ctr">
              <a:buNone/>
            </a:pPr>
            <a:endParaRPr lang="en-US" sz="2800" dirty="0" smtClean="0">
              <a:latin typeface="Times New Roman" pitchFamily="18" charset="0"/>
              <a:cs typeface="Times New Roman" pitchFamily="18" charset="0"/>
            </a:endParaRPr>
          </a:p>
          <a:p>
            <a:pPr marL="514350" indent="-514350" algn="ctr">
              <a:buNone/>
            </a:pPr>
            <a:endParaRPr lang="en-US" sz="2800" dirty="0" smtClean="0">
              <a:latin typeface="Times New Roman" pitchFamily="18" charset="0"/>
              <a:cs typeface="Times New Roman" pitchFamily="18" charset="0"/>
            </a:endParaRPr>
          </a:p>
          <a:p>
            <a:pPr marL="514350" indent="-514350" algn="ctr">
              <a:buNone/>
            </a:pPr>
            <a:endParaRPr lang="en-US" sz="2800" dirty="0" smtClean="0">
              <a:latin typeface="Times New Roman" pitchFamily="18" charset="0"/>
              <a:cs typeface="Times New Roman" pitchFamily="18" charset="0"/>
            </a:endParaRPr>
          </a:p>
          <a:p>
            <a:pPr marL="514350" indent="-514350" algn="ctr">
              <a:buNone/>
            </a:pPr>
            <a:r>
              <a:rPr lang="en-US" sz="5500" dirty="0" smtClean="0">
                <a:latin typeface="Times New Roman" pitchFamily="18" charset="0"/>
                <a:cs typeface="Times New Roman" pitchFamily="18" charset="0"/>
              </a:rPr>
              <a:t>A thesis submitted to the University of Peshawar in partial fulfillment for the award of Masters of  Arts Degree in Social Work </a:t>
            </a:r>
          </a:p>
          <a:p>
            <a:pPr marL="514350" indent="-514350" algn="ctr">
              <a:buNone/>
            </a:pPr>
            <a:endParaRPr lang="en-US" sz="4500" dirty="0" smtClean="0">
              <a:latin typeface="Times New Roman" pitchFamily="18" charset="0"/>
              <a:cs typeface="Times New Roman" pitchFamily="18" charset="0"/>
            </a:endParaRPr>
          </a:p>
          <a:p>
            <a:pPr marL="514350" indent="-514350" algn="ctr">
              <a:buNone/>
            </a:pPr>
            <a:r>
              <a:rPr lang="en-US" sz="5500" dirty="0" smtClean="0">
                <a:latin typeface="Times New Roman" pitchFamily="18" charset="0"/>
                <a:cs typeface="Times New Roman" pitchFamily="18" charset="0"/>
              </a:rPr>
              <a:t>Submitted by  </a:t>
            </a:r>
          </a:p>
          <a:p>
            <a:pPr marL="514350" indent="-514350" algn="ctr">
              <a:buNone/>
            </a:pPr>
            <a:endParaRPr lang="en-US" sz="5500" dirty="0" smtClean="0">
              <a:latin typeface="Times New Roman" pitchFamily="18" charset="0"/>
              <a:cs typeface="Times New Roman" pitchFamily="18" charset="0"/>
            </a:endParaRPr>
          </a:p>
          <a:p>
            <a:pPr marL="514350" indent="-514350" algn="ctr">
              <a:buNone/>
            </a:pPr>
            <a:r>
              <a:rPr lang="en-US" sz="5500" dirty="0" err="1" smtClean="0">
                <a:latin typeface="Times New Roman" pitchFamily="18" charset="0"/>
                <a:cs typeface="Times New Roman" pitchFamily="18" charset="0"/>
              </a:rPr>
              <a:t>Saleem</a:t>
            </a:r>
            <a:r>
              <a:rPr lang="en-US" sz="5500" dirty="0" smtClean="0">
                <a:latin typeface="Times New Roman" pitchFamily="18" charset="0"/>
                <a:cs typeface="Times New Roman" pitchFamily="18" charset="0"/>
              </a:rPr>
              <a:t> </a:t>
            </a:r>
            <a:r>
              <a:rPr lang="en-US" sz="5500" dirty="0" err="1" smtClean="0">
                <a:latin typeface="Times New Roman" pitchFamily="18" charset="0"/>
                <a:cs typeface="Times New Roman" pitchFamily="18" charset="0"/>
              </a:rPr>
              <a:t>Akhtar</a:t>
            </a:r>
            <a:r>
              <a:rPr lang="en-US" sz="5500" dirty="0" smtClean="0">
                <a:latin typeface="Times New Roman" pitchFamily="18" charset="0"/>
                <a:cs typeface="Times New Roman" pitchFamily="18" charset="0"/>
              </a:rPr>
              <a:t> </a:t>
            </a:r>
            <a:endParaRPr lang="en-US" sz="5500" dirty="0" smtClean="0">
              <a:latin typeface="Times New Roman" pitchFamily="18" charset="0"/>
              <a:cs typeface="Times New Roman" pitchFamily="18" charset="0"/>
            </a:endParaRPr>
          </a:p>
          <a:p>
            <a:pPr marL="514350" indent="-514350" algn="ctr">
              <a:buNone/>
            </a:pPr>
            <a:r>
              <a:rPr lang="en-US" sz="5500" dirty="0" smtClean="0">
                <a:latin typeface="Times New Roman" pitchFamily="18" charset="0"/>
                <a:cs typeface="Times New Roman" pitchFamily="18" charset="0"/>
              </a:rPr>
              <a:t>M.A. Social Work </a:t>
            </a:r>
            <a:endParaRPr lang="en-US" sz="5500" dirty="0" smtClean="0">
              <a:latin typeface="Times New Roman" pitchFamily="18" charset="0"/>
              <a:cs typeface="Times New Roman" pitchFamily="18" charset="0"/>
            </a:endParaRPr>
          </a:p>
          <a:p>
            <a:pPr marL="514350" indent="-514350" algn="ctr">
              <a:buNone/>
            </a:pPr>
            <a:r>
              <a:rPr lang="en-US" sz="5500" dirty="0" smtClean="0">
                <a:latin typeface="Times New Roman" pitchFamily="18" charset="0"/>
                <a:cs typeface="Times New Roman" pitchFamily="18" charset="0"/>
              </a:rPr>
              <a:t>Session 2010-11</a:t>
            </a:r>
          </a:p>
          <a:p>
            <a:pPr marL="514350" indent="-514350" algn="ctr">
              <a:buNone/>
            </a:pPr>
            <a:endParaRPr lang="en-US" sz="3600" dirty="0" smtClean="0">
              <a:latin typeface="Times New Roman" pitchFamily="18" charset="0"/>
              <a:cs typeface="Times New Roman" pitchFamily="18" charset="0"/>
            </a:endParaRPr>
          </a:p>
          <a:p>
            <a:pPr marL="514350" indent="-514350" algn="ctr">
              <a:buNone/>
            </a:pPr>
            <a:endParaRPr lang="en-US" sz="3600" dirty="0" smtClean="0">
              <a:latin typeface="Times New Roman" pitchFamily="18" charset="0"/>
              <a:cs typeface="Times New Roman" pitchFamily="18" charset="0"/>
            </a:endParaRPr>
          </a:p>
          <a:p>
            <a:pPr marL="514350" indent="-514350" algn="ctr">
              <a:buNone/>
            </a:pPr>
            <a:r>
              <a:rPr lang="en-US" sz="6000" b="1" dirty="0" smtClean="0">
                <a:latin typeface="Times New Roman" pitchFamily="18" charset="0"/>
                <a:cs typeface="Times New Roman" pitchFamily="18" charset="0"/>
              </a:rPr>
              <a:t>Department of Social Work </a:t>
            </a:r>
          </a:p>
          <a:p>
            <a:pPr marL="514350" indent="-514350" algn="ctr">
              <a:buNone/>
            </a:pPr>
            <a:r>
              <a:rPr lang="en-US" sz="6000" b="1" dirty="0" smtClean="0">
                <a:latin typeface="Times New Roman" pitchFamily="18" charset="0"/>
                <a:cs typeface="Times New Roman" pitchFamily="18" charset="0"/>
              </a:rPr>
              <a:t>University of Peshawar</a:t>
            </a:r>
          </a:p>
          <a:p>
            <a:pPr marL="514350" indent="-514350" algn="ctr">
              <a:buNone/>
            </a:pPr>
            <a:endParaRPr lang="en-US" sz="3600" dirty="0" smtClean="0">
              <a:latin typeface="Times New Roman" pitchFamily="18" charset="0"/>
              <a:cs typeface="Times New Roman" pitchFamily="18" charset="0"/>
            </a:endParaRPr>
          </a:p>
          <a:p>
            <a:pPr>
              <a:buNone/>
            </a:pPr>
            <a:endParaRPr lang="en-US" sz="3600" dirty="0" smtClean="0"/>
          </a:p>
          <a:p>
            <a:endParaRPr lang="en-US" dirty="0"/>
          </a:p>
        </p:txBody>
      </p:sp>
      <p:pic>
        <p:nvPicPr>
          <p:cNvPr id="4" name="Picture 3" descr="logo upesh"/>
          <p:cNvPicPr/>
          <p:nvPr/>
        </p:nvPicPr>
        <p:blipFill>
          <a:blip r:embed="rId2"/>
          <a:srcRect/>
          <a:stretch>
            <a:fillRect/>
          </a:stretch>
        </p:blipFill>
        <p:spPr bwMode="auto">
          <a:xfrm>
            <a:off x="3810000" y="1600200"/>
            <a:ext cx="1828800" cy="1447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86400"/>
          </a:xfrm>
        </p:spPr>
        <p:txBody>
          <a:bodyPr>
            <a:normAutofit fontScale="92500" lnSpcReduction="10000"/>
          </a:bodyPr>
          <a:lstStyle/>
          <a:p>
            <a:pPr algn="ctr">
              <a:buNone/>
            </a:pPr>
            <a:r>
              <a:rPr lang="en-US" sz="2800" b="1" dirty="0" smtClean="0">
                <a:latin typeface="Times New Roman" pitchFamily="18" charset="0"/>
                <a:cs typeface="Times New Roman" pitchFamily="18" charset="0"/>
              </a:rPr>
              <a:t>Approval </a:t>
            </a:r>
            <a:r>
              <a:rPr lang="en-US" sz="2800" b="1" dirty="0" smtClean="0">
                <a:latin typeface="Times New Roman" pitchFamily="18" charset="0"/>
                <a:cs typeface="Times New Roman" pitchFamily="18" charset="0"/>
              </a:rPr>
              <a:t>Sheet</a:t>
            </a:r>
          </a:p>
          <a:p>
            <a:pPr>
              <a:buNone/>
            </a:pPr>
            <a:endParaRPr lang="en-US" sz="2800" dirty="0" smtClean="0">
              <a:latin typeface="Times New Roman" pitchFamily="18" charset="0"/>
              <a:cs typeface="Times New Roman" pitchFamily="18" charset="0"/>
            </a:endParaRPr>
          </a:p>
          <a:p>
            <a:pPr>
              <a:buNone/>
            </a:pPr>
            <a:r>
              <a:rPr lang="en-US" sz="2800" dirty="0" smtClean="0">
                <a:latin typeface="Times New Roman" pitchFamily="18" charset="0"/>
                <a:cs typeface="Times New Roman" pitchFamily="18" charset="0"/>
              </a:rPr>
              <a:t>Research Conducted by</a:t>
            </a:r>
          </a:p>
          <a:p>
            <a:pPr>
              <a:buNone/>
            </a:pPr>
            <a:r>
              <a:rPr lang="en-US" sz="2800" dirty="0" err="1" smtClean="0">
                <a:latin typeface="Times New Roman" pitchFamily="18" charset="0"/>
                <a:cs typeface="Times New Roman" pitchFamily="18" charset="0"/>
              </a:rPr>
              <a:t>Saleem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Akhtar</a:t>
            </a:r>
            <a:r>
              <a:rPr lang="en-US" sz="2800" dirty="0" smtClean="0">
                <a:latin typeface="Times New Roman" pitchFamily="18" charset="0"/>
                <a:cs typeface="Times New Roman" pitchFamily="18" charset="0"/>
              </a:rPr>
              <a:t>   	  		____________________</a:t>
            </a:r>
          </a:p>
          <a:p>
            <a:pPr>
              <a:buNone/>
            </a:pPr>
            <a:endParaRPr lang="en-US" sz="2800" dirty="0" smtClean="0">
              <a:latin typeface="Times New Roman" pitchFamily="18" charset="0"/>
              <a:cs typeface="Times New Roman" pitchFamily="18" charset="0"/>
            </a:endParaRPr>
          </a:p>
          <a:p>
            <a:pPr>
              <a:buNone/>
            </a:pPr>
            <a:r>
              <a:rPr lang="en-US" sz="2800" dirty="0" smtClean="0">
                <a:latin typeface="Times New Roman" pitchFamily="18" charset="0"/>
                <a:cs typeface="Times New Roman" pitchFamily="18" charset="0"/>
              </a:rPr>
              <a:t>Supervised </a:t>
            </a:r>
            <a:r>
              <a:rPr lang="en-US" sz="2800" dirty="0" smtClean="0">
                <a:latin typeface="Times New Roman" pitchFamily="18" charset="0"/>
                <a:cs typeface="Times New Roman" pitchFamily="18" charset="0"/>
              </a:rPr>
              <a:t>by/Internal </a:t>
            </a:r>
            <a:r>
              <a:rPr lang="en-US" sz="2800" dirty="0" smtClean="0">
                <a:latin typeface="Times New Roman" pitchFamily="18" charset="0"/>
                <a:cs typeface="Times New Roman" pitchFamily="18" charset="0"/>
              </a:rPr>
              <a:t>Examiner</a:t>
            </a:r>
          </a:p>
          <a:p>
            <a:pPr>
              <a:buNone/>
            </a:pPr>
            <a:r>
              <a:rPr lang="en-US" sz="2800" dirty="0" err="1" smtClean="0">
                <a:latin typeface="Times New Roman" pitchFamily="18" charset="0"/>
                <a:cs typeface="Times New Roman" pitchFamily="18" charset="0"/>
              </a:rPr>
              <a:t>Farhana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Noureen</a:t>
            </a:r>
            <a:endParaRPr lang="en-US" sz="2800" dirty="0" smtClean="0">
              <a:latin typeface="Times New Roman" pitchFamily="18" charset="0"/>
              <a:cs typeface="Times New Roman" pitchFamily="18" charset="0"/>
            </a:endParaRPr>
          </a:p>
          <a:p>
            <a:pPr>
              <a:buNone/>
            </a:pPr>
            <a:r>
              <a:rPr lang="en-US" sz="2800" dirty="0" smtClean="0">
                <a:latin typeface="Times New Roman" pitchFamily="18" charset="0"/>
                <a:cs typeface="Times New Roman" pitchFamily="18" charset="0"/>
              </a:rPr>
              <a:t>Lecturer	 </a:t>
            </a:r>
            <a:r>
              <a:rPr lang="en-US" sz="2800" dirty="0" smtClean="0">
                <a:latin typeface="Times New Roman" pitchFamily="18" charset="0"/>
                <a:cs typeface="Times New Roman" pitchFamily="18" charset="0"/>
              </a:rPr>
              <a:t>			____________________</a:t>
            </a:r>
          </a:p>
          <a:p>
            <a:pPr>
              <a:buNone/>
            </a:pPr>
            <a:endParaRPr lang="en-US" sz="2800" dirty="0" smtClean="0">
              <a:latin typeface="Times New Roman" pitchFamily="18" charset="0"/>
              <a:cs typeface="Times New Roman" pitchFamily="18" charset="0"/>
            </a:endParaRPr>
          </a:p>
          <a:p>
            <a:pPr>
              <a:buNone/>
            </a:pPr>
            <a:r>
              <a:rPr lang="en-US" sz="2800" dirty="0" smtClean="0">
                <a:latin typeface="Times New Roman" pitchFamily="18" charset="0"/>
                <a:cs typeface="Times New Roman" pitchFamily="18" charset="0"/>
              </a:rPr>
              <a:t>External Examiner			____________________</a:t>
            </a:r>
          </a:p>
          <a:p>
            <a:pPr>
              <a:buNone/>
            </a:pPr>
            <a:endParaRPr lang="en-US" sz="2800" dirty="0" smtClean="0">
              <a:latin typeface="Times New Roman" pitchFamily="18" charset="0"/>
              <a:cs typeface="Times New Roman" pitchFamily="18" charset="0"/>
            </a:endParaRPr>
          </a:p>
          <a:p>
            <a:pPr>
              <a:buNone/>
            </a:pPr>
            <a:r>
              <a:rPr lang="en-US" sz="2800" dirty="0" smtClean="0">
                <a:latin typeface="Times New Roman" pitchFamily="18" charset="0"/>
                <a:cs typeface="Times New Roman" pitchFamily="18" charset="0"/>
              </a:rPr>
              <a:t>Date:					____________________</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914400"/>
          </a:xfrm>
        </p:spPr>
        <p:txBody>
          <a:bodyPr>
            <a:normAutofit/>
          </a:bodyPr>
          <a:lstStyle/>
          <a:p>
            <a:pPr algn="ctr"/>
            <a:r>
              <a:rPr lang="en-US" sz="4000" b="1" dirty="0" smtClean="0">
                <a:latin typeface="Times New Roman" pitchFamily="18" charset="0"/>
                <a:cs typeface="Times New Roman" pitchFamily="18" charset="0"/>
              </a:rPr>
              <a:t>Abstract </a:t>
            </a:r>
            <a:endParaRPr lang="en-US" sz="40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524000"/>
            <a:ext cx="8229600" cy="4800600"/>
          </a:xfrm>
        </p:spPr>
        <p:txBody>
          <a:bodyPr/>
          <a:lstStyle/>
          <a:p>
            <a:r>
              <a:rPr lang="en-US" dirty="0" smtClean="0">
                <a:latin typeface="Times New Roman" pitchFamily="18" charset="0"/>
                <a:cs typeface="Times New Roman" pitchFamily="18" charset="0"/>
              </a:rPr>
              <a:t>An abstract is expected to summarize the contents of the report</a:t>
            </a:r>
          </a:p>
          <a:p>
            <a:r>
              <a:rPr lang="en-US" dirty="0" smtClean="0">
                <a:latin typeface="Times New Roman" pitchFamily="18" charset="0"/>
                <a:cs typeface="Times New Roman" pitchFamily="18" charset="0"/>
              </a:rPr>
              <a:t>It is a brief digest of the whole report</a:t>
            </a:r>
          </a:p>
          <a:p>
            <a:r>
              <a:rPr lang="en-US" dirty="0" smtClean="0">
                <a:latin typeface="Times New Roman" pitchFamily="18" charset="0"/>
                <a:cs typeface="Times New Roman" pitchFamily="18" charset="0"/>
              </a:rPr>
              <a:t>It allow other people to see, at a glance, if the research is relevant to their needs and worth tracking down to read in full. </a:t>
            </a:r>
          </a:p>
          <a:p>
            <a:r>
              <a:rPr lang="en-US" dirty="0" smtClean="0">
                <a:latin typeface="Times New Roman" pitchFamily="18" charset="0"/>
                <a:cs typeface="Times New Roman" pitchFamily="18" charset="0"/>
              </a:rPr>
              <a:t>An abstract is normally about 250 – 300 words in length and is presented on a separate sheet</a:t>
            </a:r>
          </a:p>
          <a:p>
            <a:r>
              <a:rPr lang="en-US" dirty="0" smtClean="0">
                <a:latin typeface="Times New Roman" pitchFamily="18" charset="0"/>
                <a:cs typeface="Times New Roman" pitchFamily="18" charset="0"/>
              </a:rPr>
              <a:t>An abstract should not include citation to other research works</a:t>
            </a:r>
          </a:p>
          <a:p>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latin typeface="Times New Roman" pitchFamily="18" charset="0"/>
                <a:cs typeface="Times New Roman" pitchFamily="18" charset="0"/>
              </a:rPr>
              <a:t>Acknowledgements </a:t>
            </a:r>
            <a:endParaRPr lang="en-US" sz="40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buNone/>
              <a:defRPr/>
            </a:pPr>
            <a:r>
              <a:rPr lang="en-US" dirty="0" smtClean="0">
                <a:latin typeface="Times New Roman" pitchFamily="18" charset="0"/>
                <a:cs typeface="Times New Roman" pitchFamily="18" charset="0"/>
              </a:rPr>
              <a:t>It is conventional to acknowledge the assistance of people who helped during the course of your study. It can be the funders, a academic supervisor, friends, supporters, who made a significant contribution to the research.  </a:t>
            </a:r>
            <a:r>
              <a:rPr lang="en-US" u="sng" dirty="0" smtClean="0">
                <a:latin typeface="Times New Roman" pitchFamily="18" charset="0"/>
                <a:cs typeface="Times New Roman" pitchFamily="18" charset="0"/>
              </a:rPr>
              <a:t> </a:t>
            </a:r>
          </a:p>
          <a:p>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latin typeface="Times New Roman" pitchFamily="18" charset="0"/>
                <a:cs typeface="Times New Roman" pitchFamily="18" charset="0"/>
              </a:rPr>
              <a:t>List of Abbreviations </a:t>
            </a:r>
            <a:endParaRPr lang="en-US" sz="40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gn="ctr">
              <a:buNone/>
              <a:defRPr/>
            </a:pPr>
            <a:r>
              <a:rPr lang="en-US" dirty="0" smtClean="0">
                <a:latin typeface="Times New Roman" pitchFamily="18" charset="0"/>
                <a:cs typeface="Times New Roman" pitchFamily="18" charset="0"/>
              </a:rPr>
              <a:t>If many abbreviations have been used in the report, it is needed to be listed , usually alphabetically  alongside the full version of what they stand for.</a:t>
            </a:r>
          </a:p>
          <a:p>
            <a:pPr algn="ct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latin typeface="Times New Roman" pitchFamily="18" charset="0"/>
                <a:cs typeface="Times New Roman" pitchFamily="18" charset="0"/>
              </a:rPr>
              <a:t>Table of Contents </a:t>
            </a:r>
            <a:endParaRPr lang="en-US" sz="40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A report should have a Table of Contents</a:t>
            </a:r>
          </a:p>
          <a:p>
            <a:r>
              <a:rPr lang="en-US" dirty="0" smtClean="0">
                <a:latin typeface="Times New Roman" pitchFamily="18" charset="0"/>
                <a:cs typeface="Times New Roman" pitchFamily="18" charset="0"/>
              </a:rPr>
              <a:t>It usually includes chapter headings and sub-headings along with page numbers</a:t>
            </a:r>
          </a:p>
          <a:p>
            <a:r>
              <a:rPr lang="en-US" dirty="0" smtClean="0">
                <a:latin typeface="Times New Roman" pitchFamily="18" charset="0"/>
                <a:cs typeface="Times New Roman" pitchFamily="18" charset="0"/>
              </a:rPr>
              <a:t>In addition, Appendix and bibliography should also be listed in the table of contents.</a:t>
            </a:r>
          </a:p>
          <a:p>
            <a:endParaRPr lang="en-US"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latin typeface="Times New Roman" pitchFamily="18" charset="0"/>
                <a:cs typeface="Times New Roman" pitchFamily="18" charset="0"/>
              </a:rPr>
              <a:t>List of Tables/diagrams </a:t>
            </a:r>
            <a:endParaRPr lang="en-US" sz="40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buNone/>
              <a:defRPr/>
            </a:pPr>
            <a:endParaRPr lang="en-US" dirty="0" smtClean="0">
              <a:latin typeface="Times New Roman" pitchFamily="18" charset="0"/>
              <a:cs typeface="Times New Roman" pitchFamily="18" charset="0"/>
            </a:endParaRPr>
          </a:p>
          <a:p>
            <a:pPr>
              <a:buNone/>
              <a:defRPr/>
            </a:pPr>
            <a:r>
              <a:rPr lang="en-US" dirty="0" smtClean="0">
                <a:latin typeface="Times New Roman" pitchFamily="18" charset="0"/>
                <a:cs typeface="Times New Roman" pitchFamily="18" charset="0"/>
              </a:rPr>
              <a:t>This should list the titles/ headings of various tables and figures and their location (page no.)</a:t>
            </a:r>
          </a:p>
          <a:p>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latin typeface="Times New Roman" pitchFamily="18" charset="0"/>
                <a:cs typeface="Times New Roman" pitchFamily="18" charset="0"/>
              </a:rPr>
              <a:t>Preface</a:t>
            </a:r>
            <a:endParaRPr lang="en-US" sz="40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gn="just">
              <a:buNone/>
            </a:pPr>
            <a:r>
              <a:rPr lang="en-US" dirty="0" smtClean="0">
                <a:latin typeface="Times New Roman" pitchFamily="18" charset="0"/>
                <a:cs typeface="Times New Roman" pitchFamily="18" charset="0"/>
              </a:rPr>
              <a:t>This provides the opportunity for the researcher to give a personal statement about the origins of the research and the significance of the research for the researcher as a person. In view of the importance of the ‘self’ in the research process, the Preface offers a valuable place in the research report to explore, albeit briefly, how the research reflects the personal experience and biography of the researcher</a:t>
            </a:r>
          </a:p>
          <a:p>
            <a:pPr algn="just"/>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86400"/>
          </a:xfrm>
        </p:spPr>
        <p:txBody>
          <a:bodyPr>
            <a:noAutofit/>
          </a:bodyPr>
          <a:lstStyle/>
          <a:p>
            <a:pPr algn="ctr">
              <a:lnSpc>
                <a:spcPct val="90000"/>
              </a:lnSpc>
              <a:buNone/>
            </a:pPr>
            <a:r>
              <a:rPr lang="en-US" b="1" i="1" dirty="0" smtClean="0">
                <a:latin typeface="Times New Roman" pitchFamily="18" charset="0"/>
                <a:cs typeface="Times New Roman" pitchFamily="18" charset="0"/>
              </a:rPr>
              <a:t>J. Baker: </a:t>
            </a:r>
          </a:p>
          <a:p>
            <a:pPr algn="ctr">
              <a:lnSpc>
                <a:spcPct val="90000"/>
              </a:lnSpc>
              <a:buNone/>
            </a:pPr>
            <a:r>
              <a:rPr lang="en-US" dirty="0" smtClean="0">
                <a:solidFill>
                  <a:srgbClr val="000000"/>
                </a:solidFill>
                <a:latin typeface="Times New Roman" pitchFamily="18" charset="0"/>
                <a:cs typeface="Times New Roman" pitchFamily="18" charset="0"/>
              </a:rPr>
              <a:t>The communication of ideas from writer to the reader is called report writing”.</a:t>
            </a:r>
          </a:p>
          <a:p>
            <a:pPr algn="ctr">
              <a:lnSpc>
                <a:spcPct val="90000"/>
              </a:lnSpc>
              <a:buNone/>
            </a:pPr>
            <a:r>
              <a:rPr lang="en-US" b="1" i="1" dirty="0" smtClean="0">
                <a:latin typeface="Times New Roman" pitchFamily="18" charset="0"/>
                <a:cs typeface="Times New Roman" pitchFamily="18" charset="0"/>
              </a:rPr>
              <a:t>Reddy: </a:t>
            </a:r>
          </a:p>
          <a:p>
            <a:pPr algn="ctr">
              <a:lnSpc>
                <a:spcPct val="90000"/>
              </a:lnSpc>
              <a:buNone/>
            </a:pPr>
            <a:r>
              <a:rPr lang="en-US" dirty="0" smtClean="0">
                <a:solidFill>
                  <a:srgbClr val="000000"/>
                </a:solidFill>
                <a:latin typeface="Times New Roman" pitchFamily="18" charset="0"/>
                <a:cs typeface="Times New Roman" pitchFamily="18" charset="0"/>
              </a:rPr>
              <a:t>It is the statement that contains in brief the procedure adopted and findings arrived in brief by the researcher.</a:t>
            </a:r>
          </a:p>
          <a:p>
            <a:pPr algn="ctr">
              <a:lnSpc>
                <a:spcPct val="90000"/>
              </a:lnSpc>
              <a:buNone/>
            </a:pPr>
            <a:r>
              <a:rPr lang="en-US" b="1" i="1" dirty="0" smtClean="0">
                <a:latin typeface="Times New Roman" pitchFamily="18" charset="0"/>
                <a:cs typeface="Times New Roman" pitchFamily="18" charset="0"/>
              </a:rPr>
              <a:t>Goode &amp; </a:t>
            </a:r>
            <a:r>
              <a:rPr lang="en-US" b="1" i="1" dirty="0" err="1" smtClean="0">
                <a:latin typeface="Times New Roman" pitchFamily="18" charset="0"/>
                <a:cs typeface="Times New Roman" pitchFamily="18" charset="0"/>
              </a:rPr>
              <a:t>Hatte</a:t>
            </a:r>
            <a:r>
              <a:rPr lang="en-US" b="1" i="1" dirty="0" smtClean="0">
                <a:latin typeface="Times New Roman" pitchFamily="18" charset="0"/>
                <a:cs typeface="Times New Roman" pitchFamily="18" charset="0"/>
              </a:rPr>
              <a:t>:</a:t>
            </a:r>
          </a:p>
          <a:p>
            <a:pPr algn="ctr">
              <a:lnSpc>
                <a:spcPct val="90000"/>
              </a:lnSpc>
              <a:buNone/>
            </a:pPr>
            <a:r>
              <a:rPr lang="en-US" dirty="0" smtClean="0">
                <a:solidFill>
                  <a:srgbClr val="000000"/>
                </a:solidFill>
                <a:latin typeface="Times New Roman" pitchFamily="18" charset="0"/>
                <a:cs typeface="Times New Roman" pitchFamily="18" charset="0"/>
              </a:rPr>
              <a:t>A report represents knowledge and wisdom of the report writer on one hand and his drafting pattern capacity on the other. Real report writing means effective and purposeful communication with society.</a:t>
            </a:r>
          </a:p>
          <a:p>
            <a:pPr algn="ctr">
              <a:lnSpc>
                <a:spcPct val="90000"/>
              </a:lnSpc>
              <a:buNone/>
            </a:pPr>
            <a:endParaRPr lang="en-US" dirty="0" smtClean="0">
              <a:solidFill>
                <a:srgbClr val="000000"/>
              </a:solidFill>
              <a:latin typeface="Times New Roman" pitchFamily="18" charset="0"/>
              <a:cs typeface="Times New Roman" pitchFamily="18" charset="0"/>
            </a:endParaRPr>
          </a:p>
          <a:p>
            <a:pPr marL="971550" lvl="1" indent="-514350" algn="ctr">
              <a:buAutoNum type="arabicPeriod" startAt="4"/>
            </a:pPr>
            <a:endParaRPr lang="en-US" sz="2600" dirty="0" smtClean="0">
              <a:solidFill>
                <a:srgbClr val="000000"/>
              </a:solidFill>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590800"/>
            <a:ext cx="8229600" cy="1143000"/>
          </a:xfrm>
        </p:spPr>
        <p:txBody>
          <a:bodyPr>
            <a:normAutofit/>
          </a:bodyPr>
          <a:lstStyle/>
          <a:p>
            <a:pPr algn="ctr"/>
            <a:r>
              <a:rPr lang="en-US" sz="4000" b="1" dirty="0" smtClean="0">
                <a:latin typeface="Times New Roman" pitchFamily="18" charset="0"/>
                <a:cs typeface="Times New Roman" pitchFamily="18" charset="0"/>
              </a:rPr>
              <a:t>Section – B: The Main Body</a:t>
            </a:r>
            <a:endParaRPr lang="en-US" sz="40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latin typeface="Times New Roman" pitchFamily="18" charset="0"/>
                <a:cs typeface="Times New Roman" pitchFamily="18" charset="0"/>
              </a:rPr>
              <a:t>Chapter – 1: Introduction </a:t>
            </a:r>
            <a:endParaRPr lang="en-US" sz="40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buNone/>
            </a:pPr>
            <a:r>
              <a:rPr lang="en-US" dirty="0" smtClean="0">
                <a:latin typeface="Times New Roman" pitchFamily="18" charset="0"/>
                <a:cs typeface="Times New Roman" pitchFamily="18" charset="0"/>
              </a:rPr>
              <a:t>1.1 Statement of the problem</a:t>
            </a:r>
          </a:p>
          <a:p>
            <a:pPr>
              <a:buNone/>
            </a:pPr>
            <a:r>
              <a:rPr lang="en-US" dirty="0" smtClean="0">
                <a:latin typeface="Times New Roman" pitchFamily="18" charset="0"/>
                <a:cs typeface="Times New Roman" pitchFamily="18" charset="0"/>
              </a:rPr>
              <a:t>1.2 Significance of the study</a:t>
            </a:r>
          </a:p>
          <a:p>
            <a:pPr>
              <a:buNone/>
            </a:pPr>
            <a:r>
              <a:rPr lang="en-US" dirty="0" smtClean="0">
                <a:latin typeface="Times New Roman" pitchFamily="18" charset="0"/>
                <a:cs typeface="Times New Roman" pitchFamily="18" charset="0"/>
              </a:rPr>
              <a:t>1.3 </a:t>
            </a:r>
            <a:r>
              <a:rPr lang="en-US" dirty="0" err="1" smtClean="0">
                <a:latin typeface="Times New Roman" pitchFamily="18" charset="0"/>
                <a:cs typeface="Times New Roman" pitchFamily="18" charset="0"/>
              </a:rPr>
              <a:t>Chapterization</a:t>
            </a:r>
            <a:r>
              <a:rPr lang="en-US" dirty="0" smtClean="0">
                <a:latin typeface="Times New Roman" pitchFamily="18" charset="0"/>
                <a:cs typeface="Times New Roman" pitchFamily="18" charset="0"/>
              </a:rPr>
              <a:t> of the report</a:t>
            </a:r>
          </a:p>
          <a:p>
            <a:pPr>
              <a:buNone/>
            </a:pPr>
            <a:r>
              <a:rPr lang="en-US" dirty="0" smtClean="0">
                <a:latin typeface="Times New Roman" pitchFamily="18" charset="0"/>
                <a:cs typeface="Times New Roman" pitchFamily="18" charset="0"/>
              </a:rPr>
              <a:t>1.4 Limitations of the study</a:t>
            </a:r>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867400"/>
          </a:xfrm>
        </p:spPr>
        <p:txBody>
          <a:bodyPr>
            <a:normAutofit/>
          </a:bodyPr>
          <a:lstStyle/>
          <a:p>
            <a:pPr algn="ctr">
              <a:buNone/>
            </a:pPr>
            <a:endParaRPr lang="en-US" b="1" dirty="0" smtClean="0">
              <a:latin typeface="Times New Roman" pitchFamily="18" charset="0"/>
              <a:cs typeface="Times New Roman" pitchFamily="18" charset="0"/>
            </a:endParaRPr>
          </a:p>
          <a:p>
            <a:pPr algn="ctr">
              <a:buNone/>
            </a:pPr>
            <a:r>
              <a:rPr lang="en-US" b="1" dirty="0" smtClean="0">
                <a:latin typeface="Times New Roman" pitchFamily="18" charset="0"/>
                <a:cs typeface="Times New Roman" pitchFamily="18" charset="0"/>
              </a:rPr>
              <a:t>Chapter – 2: Review of Literature</a:t>
            </a:r>
          </a:p>
          <a:p>
            <a:pPr algn="ctr">
              <a:buNone/>
            </a:pPr>
            <a:endParaRPr lang="en-US" b="1"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Acknowledge previous researches</a:t>
            </a:r>
          </a:p>
          <a:p>
            <a:r>
              <a:rPr lang="en-US" dirty="0" smtClean="0">
                <a:latin typeface="Times New Roman" pitchFamily="18" charset="0"/>
                <a:cs typeface="Times New Roman" pitchFamily="18" charset="0"/>
              </a:rPr>
              <a:t>Criticize previous researches</a:t>
            </a:r>
          </a:p>
          <a:p>
            <a:r>
              <a:rPr lang="en-US" dirty="0" smtClean="0">
                <a:latin typeface="Times New Roman" pitchFamily="18" charset="0"/>
                <a:cs typeface="Times New Roman" pitchFamily="18" charset="0"/>
              </a:rPr>
              <a:t>Find gaps that you want to fulfill in your research</a:t>
            </a:r>
          </a:p>
          <a:p>
            <a:r>
              <a:rPr lang="en-US" dirty="0" smtClean="0">
                <a:latin typeface="Times New Roman" pitchFamily="18" charset="0"/>
                <a:cs typeface="Times New Roman" pitchFamily="18" charset="0"/>
              </a:rPr>
              <a:t>Give name to each and every chapter</a:t>
            </a:r>
          </a:p>
          <a:p>
            <a:r>
              <a:rPr lang="en-US" dirty="0" smtClean="0">
                <a:latin typeface="Times New Roman" pitchFamily="18" charset="0"/>
                <a:cs typeface="Times New Roman" pitchFamily="18" charset="0"/>
              </a:rPr>
              <a:t>You can have as many chapters as you think is necessary  </a:t>
            </a:r>
          </a:p>
          <a:p>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533400"/>
            <a:ext cx="8610600" cy="5791200"/>
          </a:xfrm>
        </p:spPr>
        <p:txBody>
          <a:bodyPr>
            <a:normAutofit/>
          </a:bodyPr>
          <a:lstStyle/>
          <a:p>
            <a:pPr algn="ctr">
              <a:buNone/>
            </a:pPr>
            <a:r>
              <a:rPr lang="en-US" b="1" dirty="0" smtClean="0">
                <a:latin typeface="Times New Roman" pitchFamily="18" charset="0"/>
                <a:cs typeface="Times New Roman" pitchFamily="18" charset="0"/>
              </a:rPr>
              <a:t>Chapter – 3: Research Design and Methodology</a:t>
            </a:r>
          </a:p>
          <a:p>
            <a:r>
              <a:rPr lang="en-US" dirty="0" smtClean="0">
                <a:latin typeface="Times New Roman" pitchFamily="18" charset="0"/>
                <a:cs typeface="Times New Roman" pitchFamily="18" charset="0"/>
              </a:rPr>
              <a:t>Purpose of the study</a:t>
            </a:r>
          </a:p>
          <a:p>
            <a:r>
              <a:rPr lang="en-US" dirty="0" smtClean="0">
                <a:latin typeface="Times New Roman" pitchFamily="18" charset="0"/>
                <a:cs typeface="Times New Roman" pitchFamily="18" charset="0"/>
              </a:rPr>
              <a:t>Objectives of the study</a:t>
            </a:r>
          </a:p>
          <a:p>
            <a:r>
              <a:rPr lang="en-US" dirty="0" smtClean="0">
                <a:latin typeface="Times New Roman" pitchFamily="18" charset="0"/>
                <a:cs typeface="Times New Roman" pitchFamily="18" charset="0"/>
              </a:rPr>
              <a:t>Universe of the study </a:t>
            </a:r>
          </a:p>
          <a:p>
            <a:r>
              <a:rPr lang="en-US" dirty="0" smtClean="0">
                <a:latin typeface="Times New Roman" pitchFamily="18" charset="0"/>
                <a:cs typeface="Times New Roman" pitchFamily="18" charset="0"/>
              </a:rPr>
              <a:t>Sampling </a:t>
            </a:r>
          </a:p>
          <a:p>
            <a:pPr lvl="1"/>
            <a:r>
              <a:rPr lang="en-US" sz="2600" dirty="0" smtClean="0">
                <a:latin typeface="Times New Roman" pitchFamily="18" charset="0"/>
                <a:cs typeface="Times New Roman" pitchFamily="18" charset="0"/>
              </a:rPr>
              <a:t>Sample technique </a:t>
            </a:r>
          </a:p>
          <a:p>
            <a:pPr lvl="1"/>
            <a:r>
              <a:rPr lang="en-US" sz="2600" dirty="0" smtClean="0">
                <a:latin typeface="Times New Roman" pitchFamily="18" charset="0"/>
                <a:cs typeface="Times New Roman" pitchFamily="18" charset="0"/>
              </a:rPr>
              <a:t>Sample size</a:t>
            </a:r>
          </a:p>
          <a:p>
            <a:r>
              <a:rPr lang="en-US" dirty="0" smtClean="0">
                <a:latin typeface="Times New Roman" pitchFamily="18" charset="0"/>
                <a:cs typeface="Times New Roman" pitchFamily="18" charset="0"/>
              </a:rPr>
              <a:t>Tools of data collection</a:t>
            </a:r>
          </a:p>
          <a:p>
            <a:r>
              <a:rPr lang="en-US" dirty="0" smtClean="0">
                <a:latin typeface="Times New Roman" pitchFamily="18" charset="0"/>
                <a:cs typeface="Times New Roman" pitchFamily="18" charset="0"/>
              </a:rPr>
              <a:t>Pre-testing</a:t>
            </a:r>
          </a:p>
          <a:p>
            <a:r>
              <a:rPr lang="en-US" dirty="0" smtClean="0">
                <a:latin typeface="Times New Roman" pitchFamily="18" charset="0"/>
                <a:cs typeface="Times New Roman" pitchFamily="18" charset="0"/>
              </a:rPr>
              <a:t>Duration of the study</a:t>
            </a:r>
            <a:endParaRPr lang="en-US" b="1"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p:spPr>
        <p:txBody>
          <a:bodyPr>
            <a:normAutofit fontScale="92500" lnSpcReduction="20000"/>
          </a:bodyPr>
          <a:lstStyle/>
          <a:p>
            <a:pPr>
              <a:buNone/>
            </a:pPr>
            <a:r>
              <a:rPr lang="en-US" b="1" dirty="0" smtClean="0">
                <a:latin typeface="Times New Roman" pitchFamily="18" charset="0"/>
                <a:cs typeface="Times New Roman" pitchFamily="18" charset="0"/>
              </a:rPr>
              <a:t>Chapter – 4: Presentation and Analysis of Data </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Tables and their descriptions</a:t>
            </a:r>
          </a:p>
          <a:p>
            <a:r>
              <a:rPr lang="en-US" dirty="0" smtClean="0">
                <a:latin typeface="Times New Roman" pitchFamily="18" charset="0"/>
                <a:cs typeface="Times New Roman" pitchFamily="18" charset="0"/>
              </a:rPr>
              <a:t>Diagrams/Graphs</a:t>
            </a:r>
          </a:p>
          <a:p>
            <a:pPr algn="just"/>
            <a:r>
              <a:rPr lang="en-GB" dirty="0" smtClean="0">
                <a:latin typeface="Times New Roman" pitchFamily="18" charset="0"/>
                <a:cs typeface="Times New Roman" pitchFamily="18" charset="0"/>
              </a:rPr>
              <a:t>Analysing and interpreting data is the process of systematically organizing the interview transcripts, field notes, and other materials you have collected; bringing meaning to them so they tell a coherent story; and writing it all up so that others can read what you have learned. </a:t>
            </a:r>
          </a:p>
          <a:p>
            <a:pPr algn="just"/>
            <a:r>
              <a:rPr lang="en-GB" dirty="0" smtClean="0">
                <a:latin typeface="Times New Roman" pitchFamily="18" charset="0"/>
                <a:cs typeface="Times New Roman" pitchFamily="18" charset="0"/>
              </a:rPr>
              <a:t>It entails organizing these materials into “chunks” (analysis) and bringing meaning to those chunks (interpretation). </a:t>
            </a:r>
          </a:p>
          <a:p>
            <a:pPr algn="just"/>
            <a:r>
              <a:rPr lang="en-GB" dirty="0" smtClean="0">
                <a:latin typeface="Times New Roman" pitchFamily="18" charset="0"/>
                <a:cs typeface="Times New Roman" pitchFamily="18" charset="0"/>
              </a:rPr>
              <a:t>One way to think about analysis is that it begins at the same time as a study does - at the conceptualization stage. The conceptual framework of the study, the research questions and the strategy for research and design. </a:t>
            </a:r>
          </a:p>
          <a:p>
            <a:pPr algn="just"/>
            <a:r>
              <a:rPr lang="en-GB" dirty="0" smtClean="0">
                <a:latin typeface="Times New Roman" pitchFamily="18" charset="0"/>
                <a:cs typeface="Times New Roman" pitchFamily="18" charset="0"/>
              </a:rPr>
              <a:t>The purpose of analysing the data is to find meaning in the data, and this is done by systematically arranging and presenting the information. </a:t>
            </a:r>
            <a:endParaRPr lang="en-US" dirty="0" smtClean="0">
              <a:latin typeface="Times New Roman" pitchFamily="18" charset="0"/>
              <a:cs typeface="Times New Roman" pitchFamily="18" charset="0"/>
            </a:endParaRP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715000"/>
          </a:xfrm>
        </p:spPr>
        <p:txBody>
          <a:bodyPr>
            <a:normAutofit fontScale="92500"/>
          </a:bodyPr>
          <a:lstStyle/>
          <a:p>
            <a:pPr algn="just"/>
            <a:r>
              <a:rPr lang="en-US" dirty="0" smtClean="0">
                <a:latin typeface="Times New Roman" pitchFamily="18" charset="0"/>
                <a:cs typeface="Times New Roman" pitchFamily="18" charset="0"/>
              </a:rPr>
              <a:t>After the collection of data, it needs to be properly organized so that to provide answers to the research questions, to suggest for the solution of the problem or to test hypothesis</a:t>
            </a:r>
          </a:p>
          <a:p>
            <a:pPr algn="just"/>
            <a:r>
              <a:rPr lang="en-US" dirty="0" smtClean="0">
                <a:latin typeface="Times New Roman" pitchFamily="18" charset="0"/>
                <a:cs typeface="Times New Roman" pitchFamily="18" charset="0"/>
              </a:rPr>
              <a:t>There is no hard and fast rules for data analysis, however,  analysis must give meaning to data, however, the raw data is handled in some manner so that to make sense of it</a:t>
            </a:r>
          </a:p>
          <a:p>
            <a:pPr algn="just"/>
            <a:r>
              <a:rPr lang="en-US" dirty="0" smtClean="0">
                <a:latin typeface="Times New Roman" pitchFamily="18" charset="0"/>
                <a:cs typeface="Times New Roman" pitchFamily="18" charset="0"/>
              </a:rPr>
              <a:t>The raw data may be in the form of interview schedules, questionnaires, field notes, observations, audio tapes, video tapes, photographs, or in any other shape</a:t>
            </a:r>
          </a:p>
          <a:p>
            <a:pPr algn="just"/>
            <a:r>
              <a:rPr lang="en-US" dirty="0" smtClean="0">
                <a:latin typeface="Times New Roman" pitchFamily="18" charset="0"/>
                <a:cs typeface="Times New Roman" pitchFamily="18" charset="0"/>
              </a:rPr>
              <a:t>If the data is on audio or video tape, it is important to record data on an interview transcript/paper.</a:t>
            </a:r>
          </a:p>
          <a:p>
            <a:pPr algn="just"/>
            <a:r>
              <a:rPr lang="en-US" dirty="0" smtClean="0">
                <a:latin typeface="Times New Roman" pitchFamily="18" charset="0"/>
                <a:cs typeface="Times New Roman" pitchFamily="18" charset="0"/>
              </a:rPr>
              <a:t>It is important to go through all the interview transcripts, edit them, put them in sequence, make sure that all the questionnaires are properly filled. </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p:spPr>
        <p:txBody>
          <a:bodyPr>
            <a:normAutofit/>
          </a:bodyPr>
          <a:lstStyle/>
          <a:p>
            <a:pPr>
              <a:buNone/>
            </a:pPr>
            <a:r>
              <a:rPr lang="en-US" b="1" dirty="0" smtClean="0">
                <a:latin typeface="Times New Roman" pitchFamily="18" charset="0"/>
                <a:cs typeface="Times New Roman" pitchFamily="18" charset="0"/>
              </a:rPr>
              <a:t>Chapter – 5: Conclusions and Recommendations </a:t>
            </a:r>
          </a:p>
          <a:p>
            <a:r>
              <a:rPr lang="en-US" dirty="0" smtClean="0">
                <a:latin typeface="Times New Roman" pitchFamily="18" charset="0"/>
                <a:cs typeface="Times New Roman" pitchFamily="18" charset="0"/>
              </a:rPr>
              <a:t>Discussion of the problem understudy along with the findings of the study</a:t>
            </a:r>
          </a:p>
          <a:p>
            <a:r>
              <a:rPr lang="en-US" dirty="0" smtClean="0">
                <a:latin typeface="Times New Roman" pitchFamily="18" charset="0"/>
                <a:cs typeface="Times New Roman" pitchFamily="18" charset="0"/>
              </a:rPr>
              <a:t>The researcher finally arrive at  some general conclusions and suggest some way forward.</a:t>
            </a:r>
          </a:p>
          <a:p>
            <a:r>
              <a:rPr lang="en-US" dirty="0" smtClean="0">
                <a:latin typeface="Times New Roman" pitchFamily="18" charset="0"/>
                <a:cs typeface="Times New Roman" pitchFamily="18" charset="0"/>
              </a:rPr>
              <a:t>This part of the report should be constructive and positive and should contain points;</a:t>
            </a:r>
          </a:p>
          <a:p>
            <a:r>
              <a:rPr lang="en-US" dirty="0" smtClean="0">
                <a:latin typeface="Times New Roman" pitchFamily="18" charset="0"/>
                <a:cs typeface="Times New Roman" pitchFamily="18" charset="0"/>
              </a:rPr>
              <a:t>Overall evaluation of the research and its contribution</a:t>
            </a:r>
          </a:p>
          <a:p>
            <a:r>
              <a:rPr lang="en-US" dirty="0" smtClean="0">
                <a:latin typeface="Times New Roman" pitchFamily="18" charset="0"/>
                <a:cs typeface="Times New Roman" pitchFamily="18" charset="0"/>
              </a:rPr>
              <a:t>Recommendations for improving the situation</a:t>
            </a:r>
          </a:p>
          <a:p>
            <a:r>
              <a:rPr lang="en-US" dirty="0" smtClean="0">
                <a:latin typeface="Times New Roman" pitchFamily="18" charset="0"/>
                <a:cs typeface="Times New Roman" pitchFamily="18" charset="0"/>
              </a:rPr>
              <a:t>Identification of new directions for further researches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990600"/>
          </a:xfrm>
        </p:spPr>
        <p:txBody>
          <a:bodyPr>
            <a:normAutofit/>
          </a:bodyPr>
          <a:lstStyle/>
          <a:p>
            <a:pPr algn="ctr"/>
            <a:r>
              <a:rPr lang="en-US" sz="4000" b="1" dirty="0" smtClean="0">
                <a:latin typeface="Times New Roman" pitchFamily="18" charset="0"/>
                <a:cs typeface="Times New Roman" pitchFamily="18" charset="0"/>
              </a:rPr>
              <a:t>Section – C: References Section </a:t>
            </a:r>
            <a:endParaRPr lang="en-US" sz="40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676400"/>
            <a:ext cx="8229600" cy="4648200"/>
          </a:xfrm>
        </p:spPr>
        <p:txBody>
          <a:bodyPr>
            <a:noAutofit/>
          </a:bodyPr>
          <a:lstStyle/>
          <a:p>
            <a:pPr>
              <a:buNone/>
            </a:pPr>
            <a:endParaRPr lang="en-US" dirty="0" smtClean="0">
              <a:latin typeface="Times New Roman" pitchFamily="18" charset="0"/>
              <a:cs typeface="Times New Roman" pitchFamily="18" charset="0"/>
            </a:endParaRPr>
          </a:p>
          <a:p>
            <a:pPr>
              <a:buNone/>
            </a:pPr>
            <a:r>
              <a:rPr lang="en-US" b="1" dirty="0" smtClean="0">
                <a:latin typeface="Times New Roman" pitchFamily="18" charset="0"/>
                <a:cs typeface="Times New Roman" pitchFamily="18" charset="0"/>
              </a:rPr>
              <a:t>C – References Section</a:t>
            </a:r>
          </a:p>
          <a:p>
            <a:r>
              <a:rPr lang="en-US" dirty="0" smtClean="0">
                <a:latin typeface="Times New Roman" pitchFamily="18" charset="0"/>
                <a:cs typeface="Times New Roman" pitchFamily="18" charset="0"/>
              </a:rPr>
              <a:t>Bibliography</a:t>
            </a:r>
          </a:p>
          <a:p>
            <a:r>
              <a:rPr lang="en-US" dirty="0" smtClean="0">
                <a:latin typeface="Times New Roman" pitchFamily="18" charset="0"/>
                <a:cs typeface="Times New Roman" pitchFamily="18" charset="0"/>
              </a:rPr>
              <a:t>Appendix</a:t>
            </a:r>
          </a:p>
          <a:p>
            <a:r>
              <a:rPr lang="en-US" dirty="0" smtClean="0">
                <a:latin typeface="Times New Roman" pitchFamily="18" charset="0"/>
                <a:cs typeface="Times New Roman" pitchFamily="18" charset="0"/>
              </a:rPr>
              <a:t>This is the place for materials which is too bulky for the main body of the text. Typical things that can be lodged in an appendix are;</a:t>
            </a:r>
          </a:p>
          <a:p>
            <a:pPr lvl="1"/>
            <a:r>
              <a:rPr lang="en-US" sz="2600" dirty="0" smtClean="0">
                <a:latin typeface="Times New Roman" pitchFamily="18" charset="0"/>
                <a:cs typeface="Times New Roman" pitchFamily="18" charset="0"/>
              </a:rPr>
              <a:t>Complicated tables</a:t>
            </a:r>
          </a:p>
          <a:p>
            <a:pPr lvl="1"/>
            <a:r>
              <a:rPr lang="en-US" sz="2600" dirty="0" smtClean="0">
                <a:latin typeface="Times New Roman" pitchFamily="18" charset="0"/>
                <a:cs typeface="Times New Roman" pitchFamily="18" charset="0"/>
              </a:rPr>
              <a:t>Questionnaires used in the study</a:t>
            </a:r>
          </a:p>
          <a:p>
            <a:pPr lvl="1"/>
            <a:r>
              <a:rPr lang="en-US" sz="2600" dirty="0" smtClean="0">
                <a:latin typeface="Times New Roman" pitchFamily="18" charset="0"/>
                <a:cs typeface="Times New Roman" pitchFamily="18" charset="0"/>
              </a:rPr>
              <a:t>Extracts from an interview transcripts </a:t>
            </a:r>
            <a:endParaRPr lang="en-US" sz="26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686800" cy="5867400"/>
          </a:xfrm>
        </p:spPr>
        <p:txBody>
          <a:bodyPr>
            <a:normAutofit lnSpcReduction="10000"/>
          </a:bodyPr>
          <a:lstStyle/>
          <a:p>
            <a:pPr algn="just"/>
            <a:r>
              <a:rPr lang="en-US" dirty="0" smtClean="0">
                <a:latin typeface="Times New Roman" pitchFamily="18" charset="0"/>
                <a:cs typeface="Times New Roman" pitchFamily="18" charset="0"/>
              </a:rPr>
              <a:t>Research report writing is an important professional obligations</a:t>
            </a:r>
          </a:p>
          <a:p>
            <a:pPr algn="just"/>
            <a:r>
              <a:rPr lang="en-US" dirty="0" smtClean="0">
                <a:latin typeface="Times New Roman" pitchFamily="18" charset="0"/>
                <a:cs typeface="Times New Roman" pitchFamily="18" charset="0"/>
              </a:rPr>
              <a:t>It is the final stage of the research process</a:t>
            </a:r>
          </a:p>
          <a:p>
            <a:pPr algn="just"/>
            <a:r>
              <a:rPr lang="en-US" dirty="0" smtClean="0">
                <a:latin typeface="Times New Roman" pitchFamily="18" charset="0"/>
                <a:cs typeface="Times New Roman" pitchFamily="18" charset="0"/>
              </a:rPr>
              <a:t>All research projects must be presented in a report form so that readers could acknowledge and criticize  the research endeavour </a:t>
            </a:r>
          </a:p>
          <a:p>
            <a:pPr algn="just"/>
            <a:r>
              <a:rPr lang="en-US" dirty="0" smtClean="0">
                <a:latin typeface="Times New Roman" pitchFamily="18" charset="0"/>
                <a:cs typeface="Times New Roman" pitchFamily="18" charset="0"/>
              </a:rPr>
              <a:t>The report includes a review of the preceding steps to help others evaluate the research   </a:t>
            </a:r>
          </a:p>
          <a:p>
            <a:pPr algn="just"/>
            <a:r>
              <a:rPr lang="en-US" dirty="0" smtClean="0">
                <a:latin typeface="Times New Roman" pitchFamily="18" charset="0"/>
                <a:cs typeface="Times New Roman" pitchFamily="18" charset="0"/>
              </a:rPr>
              <a:t>The most carefully designed and conducted study, the most striking findings are of no use unless they are communicated to others</a:t>
            </a:r>
          </a:p>
          <a:p>
            <a:pPr algn="just"/>
            <a:r>
              <a:rPr lang="en-US" dirty="0" smtClean="0">
                <a:latin typeface="Times New Roman" pitchFamily="18" charset="0"/>
                <a:cs typeface="Times New Roman" pitchFamily="18" charset="0"/>
              </a:rPr>
              <a:t>The purpose of research is the search for knowledge for the sake of people and the researcher has an ethical obligation to report to the community what has emerged in his research</a:t>
            </a:r>
          </a:p>
          <a:p>
            <a:pPr algn="just"/>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715000"/>
          </a:xfrm>
        </p:spPr>
        <p:txBody>
          <a:bodyPr>
            <a:normAutofit/>
          </a:bodyPr>
          <a:lstStyle/>
          <a:p>
            <a:pPr algn="just"/>
            <a:r>
              <a:rPr lang="en-US" dirty="0" smtClean="0">
                <a:latin typeface="Times New Roman" pitchFamily="18" charset="0"/>
                <a:cs typeface="Times New Roman" pitchFamily="18" charset="0"/>
              </a:rPr>
              <a:t>Research without writing is of little purpose. There are of course , many other ways of communicating your research and findings, most notably oral presentation but writing them up remains of paramount importance. </a:t>
            </a:r>
          </a:p>
          <a:p>
            <a:pPr algn="just">
              <a:defRPr/>
            </a:pPr>
            <a:r>
              <a:rPr lang="en-US" dirty="0" smtClean="0">
                <a:latin typeface="Times New Roman" pitchFamily="18" charset="0"/>
                <a:cs typeface="Times New Roman" pitchFamily="18" charset="0"/>
              </a:rPr>
              <a:t>The research report, thesis, the journal article, academic text and conference papers remain the major means by which researchers communicate with each other, and with other interested parties.   </a:t>
            </a:r>
          </a:p>
          <a:p>
            <a:pPr algn="just"/>
            <a:r>
              <a:rPr lang="en-US" dirty="0" smtClean="0">
                <a:latin typeface="Times New Roman" pitchFamily="18" charset="0"/>
                <a:cs typeface="Times New Roman" pitchFamily="18" charset="0"/>
              </a:rPr>
              <a:t>The rapid development of new information and computer technologies may have changed the speed and scope of such communication but it has not altered the importance of writing as a means for communicating. </a:t>
            </a:r>
            <a:endParaRPr lang="en-US"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a:bodyPr>
          <a:lstStyle/>
          <a:p>
            <a:r>
              <a:rPr lang="en-US" sz="4000" b="1" dirty="0" smtClean="0">
                <a:latin typeface="Times New Roman" pitchFamily="18" charset="0"/>
                <a:cs typeface="Times New Roman" pitchFamily="18" charset="0"/>
              </a:rPr>
              <a:t>Essentials of a Good Research Report</a:t>
            </a:r>
            <a:endParaRPr lang="en-US" sz="40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676400"/>
            <a:ext cx="8229600" cy="4648200"/>
          </a:xfrm>
        </p:spPr>
        <p:txBody>
          <a:bodyPr/>
          <a:lstStyle/>
          <a:p>
            <a:r>
              <a:rPr lang="en-US" dirty="0" smtClean="0">
                <a:latin typeface="Times New Roman" pitchFamily="18" charset="0"/>
                <a:cs typeface="Times New Roman" pitchFamily="18" charset="0"/>
              </a:rPr>
              <a:t>Clarity of thoughts (problem)</a:t>
            </a:r>
          </a:p>
          <a:p>
            <a:r>
              <a:rPr lang="en-US" dirty="0" smtClean="0">
                <a:latin typeface="Times New Roman" pitchFamily="18" charset="0"/>
                <a:cs typeface="Times New Roman" pitchFamily="18" charset="0"/>
              </a:rPr>
              <a:t>Careful use of concepts and terminologies</a:t>
            </a:r>
          </a:p>
          <a:p>
            <a:r>
              <a:rPr lang="en-US" dirty="0" smtClean="0">
                <a:latin typeface="Times New Roman" pitchFamily="18" charset="0"/>
                <a:cs typeface="Times New Roman" pitchFamily="18" charset="0"/>
              </a:rPr>
              <a:t>Methods of data collection</a:t>
            </a:r>
          </a:p>
          <a:p>
            <a:r>
              <a:rPr lang="en-US" dirty="0" smtClean="0">
                <a:latin typeface="Times New Roman" pitchFamily="18" charset="0"/>
                <a:cs typeface="Times New Roman" pitchFamily="18" charset="0"/>
              </a:rPr>
              <a:t>Methods of presentation – data analysis</a:t>
            </a:r>
          </a:p>
          <a:p>
            <a:r>
              <a:rPr lang="en-US" dirty="0" smtClean="0">
                <a:latin typeface="Times New Roman" pitchFamily="18" charset="0"/>
                <a:cs typeface="Times New Roman" pitchFamily="18" charset="0"/>
              </a:rPr>
              <a:t>Flow of language</a:t>
            </a:r>
          </a:p>
          <a:p>
            <a:r>
              <a:rPr lang="en-US" dirty="0" smtClean="0">
                <a:latin typeface="Times New Roman" pitchFamily="18" charset="0"/>
                <a:cs typeface="Times New Roman" pitchFamily="18" charset="0"/>
              </a:rPr>
              <a:t>Chapterization of report</a:t>
            </a:r>
          </a:p>
          <a:p>
            <a:r>
              <a:rPr lang="en-US" dirty="0" smtClean="0">
                <a:latin typeface="Times New Roman" pitchFamily="18" charset="0"/>
                <a:cs typeface="Times New Roman" pitchFamily="18" charset="0"/>
              </a:rPr>
              <a:t>Inclusion of essential data</a:t>
            </a:r>
          </a:p>
          <a:p>
            <a:r>
              <a:rPr lang="en-US" dirty="0" smtClean="0">
                <a:latin typeface="Times New Roman" pitchFamily="18" charset="0"/>
                <a:cs typeface="Times New Roman" pitchFamily="18" charset="0"/>
              </a:rPr>
              <a:t>Use of footnotes/references</a:t>
            </a:r>
          </a:p>
          <a:p>
            <a:pPr>
              <a:buNone/>
            </a:pP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62200"/>
            <a:ext cx="8229600" cy="1066800"/>
          </a:xfrm>
        </p:spPr>
        <p:txBody>
          <a:bodyPr>
            <a:normAutofit/>
          </a:bodyPr>
          <a:lstStyle/>
          <a:p>
            <a:pPr algn="ctr"/>
            <a:r>
              <a:rPr lang="en-US" sz="4000" b="1" dirty="0" smtClean="0">
                <a:latin typeface="Times New Roman" pitchFamily="18" charset="0"/>
                <a:cs typeface="Times New Roman" pitchFamily="18" charset="0"/>
              </a:rPr>
              <a:t>Structure of a Research Report</a:t>
            </a:r>
            <a:endParaRPr lang="en-US" sz="40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334000"/>
          </a:xfrm>
        </p:spPr>
        <p:txBody>
          <a:bodyPr/>
          <a:lstStyle/>
          <a:p>
            <a:pPr>
              <a:lnSpc>
                <a:spcPct val="90000"/>
              </a:lnSpc>
              <a:buNone/>
              <a:defRPr/>
            </a:pPr>
            <a:r>
              <a:rPr lang="en-US" dirty="0" smtClean="0">
                <a:latin typeface="Times New Roman" pitchFamily="18" charset="0"/>
                <a:cs typeface="Times New Roman" pitchFamily="18" charset="0"/>
              </a:rPr>
              <a:t>The conventional structure of a research report consists of THREE parts as</a:t>
            </a:r>
          </a:p>
          <a:p>
            <a:pPr>
              <a:lnSpc>
                <a:spcPct val="90000"/>
              </a:lnSpc>
              <a:buNone/>
              <a:defRPr/>
            </a:pPr>
            <a:endParaRPr lang="en-US" dirty="0" smtClean="0">
              <a:latin typeface="Times New Roman" pitchFamily="18" charset="0"/>
              <a:cs typeface="Times New Roman" pitchFamily="18" charset="0"/>
            </a:endParaRPr>
          </a:p>
          <a:p>
            <a:pPr marL="514350" indent="-514350">
              <a:lnSpc>
                <a:spcPct val="90000"/>
              </a:lnSpc>
              <a:buNone/>
              <a:defRPr/>
            </a:pPr>
            <a:r>
              <a:rPr lang="en-US" dirty="0" smtClean="0">
                <a:latin typeface="Times New Roman" pitchFamily="18" charset="0"/>
                <a:cs typeface="Times New Roman" pitchFamily="18" charset="0"/>
              </a:rPr>
              <a:t>A. The Preliminary Section </a:t>
            </a:r>
          </a:p>
          <a:p>
            <a:pPr marL="514350" indent="-514350">
              <a:lnSpc>
                <a:spcPct val="90000"/>
              </a:lnSpc>
              <a:buNone/>
              <a:defRPr/>
            </a:pPr>
            <a:endParaRPr lang="en-US" dirty="0" smtClean="0">
              <a:latin typeface="Times New Roman" pitchFamily="18" charset="0"/>
              <a:cs typeface="Times New Roman" pitchFamily="18" charset="0"/>
            </a:endParaRPr>
          </a:p>
          <a:p>
            <a:pPr marL="514350" indent="-514350">
              <a:lnSpc>
                <a:spcPct val="90000"/>
              </a:lnSpc>
              <a:buNone/>
              <a:defRPr/>
            </a:pPr>
            <a:r>
              <a:rPr lang="en-US" dirty="0" smtClean="0">
                <a:latin typeface="Times New Roman" pitchFamily="18" charset="0"/>
                <a:cs typeface="Times New Roman" pitchFamily="18" charset="0"/>
              </a:rPr>
              <a:t>B. The Main Body</a:t>
            </a:r>
          </a:p>
          <a:p>
            <a:pPr marL="514350" indent="-514350">
              <a:lnSpc>
                <a:spcPct val="90000"/>
              </a:lnSpc>
              <a:buNone/>
              <a:defRPr/>
            </a:pPr>
            <a:endParaRPr lang="en-US" dirty="0" smtClean="0">
              <a:latin typeface="Times New Roman" pitchFamily="18" charset="0"/>
              <a:cs typeface="Times New Roman" pitchFamily="18" charset="0"/>
            </a:endParaRPr>
          </a:p>
          <a:p>
            <a:pPr marL="514350" indent="-514350">
              <a:lnSpc>
                <a:spcPct val="90000"/>
              </a:lnSpc>
              <a:buNone/>
              <a:defRPr/>
            </a:pPr>
            <a:r>
              <a:rPr lang="en-US" dirty="0" smtClean="0">
                <a:latin typeface="Times New Roman" pitchFamily="18" charset="0"/>
                <a:cs typeface="Times New Roman" pitchFamily="18" charset="0"/>
              </a:rPr>
              <a:t>C. References Section</a:t>
            </a:r>
          </a:p>
          <a:p>
            <a:pPr>
              <a:lnSpc>
                <a:spcPct val="90000"/>
              </a:lnSpc>
              <a:buNone/>
              <a:defRPr/>
            </a:pP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p:spPr>
        <p:txBody>
          <a:bodyPr/>
          <a:lstStyle/>
          <a:p>
            <a:pPr>
              <a:buNone/>
            </a:pPr>
            <a:r>
              <a:rPr lang="en-US" sz="3200" b="1" dirty="0" smtClean="0">
                <a:latin typeface="Times New Roman" pitchFamily="18" charset="0"/>
                <a:cs typeface="Times New Roman" pitchFamily="18" charset="0"/>
              </a:rPr>
              <a:t>Research Report Format</a:t>
            </a:r>
          </a:p>
          <a:p>
            <a:pPr>
              <a:buNone/>
            </a:pPr>
            <a:r>
              <a:rPr lang="en-US" b="1" i="1" dirty="0" smtClean="0">
                <a:latin typeface="Times New Roman" pitchFamily="18" charset="0"/>
                <a:cs typeface="Times New Roman" pitchFamily="18" charset="0"/>
              </a:rPr>
              <a:t>A – Preliminary Section</a:t>
            </a:r>
          </a:p>
          <a:p>
            <a:pPr marL="514350" indent="-514350">
              <a:buFont typeface="+mj-lt"/>
              <a:buAutoNum type="arabicPeriod"/>
            </a:pPr>
            <a:r>
              <a:rPr lang="en-US" dirty="0" smtClean="0">
                <a:latin typeface="Times New Roman" pitchFamily="18" charset="0"/>
                <a:cs typeface="Times New Roman" pitchFamily="18" charset="0"/>
              </a:rPr>
              <a:t>Title Page </a:t>
            </a:r>
          </a:p>
          <a:p>
            <a:pPr marL="514350" indent="-514350">
              <a:buFont typeface="+mj-lt"/>
              <a:buAutoNum type="arabicPeriod"/>
            </a:pPr>
            <a:r>
              <a:rPr lang="en-US" dirty="0" smtClean="0">
                <a:latin typeface="Times New Roman" pitchFamily="18" charset="0"/>
                <a:cs typeface="Times New Roman" pitchFamily="18" charset="0"/>
              </a:rPr>
              <a:t>Approval Sheet</a:t>
            </a:r>
          </a:p>
          <a:p>
            <a:pPr marL="514350" indent="-514350">
              <a:buFont typeface="+mj-lt"/>
              <a:buAutoNum type="arabicPeriod"/>
            </a:pPr>
            <a:r>
              <a:rPr lang="en-US" dirty="0" smtClean="0">
                <a:latin typeface="Times New Roman" pitchFamily="18" charset="0"/>
                <a:cs typeface="Times New Roman" pitchFamily="18" charset="0"/>
              </a:rPr>
              <a:t>Abstract/Summary</a:t>
            </a:r>
          </a:p>
          <a:p>
            <a:pPr marL="514350" indent="-514350">
              <a:buFont typeface="+mj-lt"/>
              <a:buAutoNum type="arabicPeriod"/>
            </a:pPr>
            <a:r>
              <a:rPr lang="en-US" dirty="0" smtClean="0">
                <a:latin typeface="Times New Roman" pitchFamily="18" charset="0"/>
                <a:cs typeface="Times New Roman" pitchFamily="18" charset="0"/>
              </a:rPr>
              <a:t>Acknowledgements</a:t>
            </a:r>
          </a:p>
          <a:p>
            <a:pPr marL="514350" indent="-514350">
              <a:buFont typeface="+mj-lt"/>
              <a:buAutoNum type="arabicPeriod"/>
            </a:pPr>
            <a:r>
              <a:rPr lang="en-US" dirty="0" smtClean="0">
                <a:latin typeface="Times New Roman" pitchFamily="18" charset="0"/>
                <a:cs typeface="Times New Roman" pitchFamily="18" charset="0"/>
              </a:rPr>
              <a:t>Abbreviations </a:t>
            </a:r>
          </a:p>
          <a:p>
            <a:pPr marL="514350" indent="-514350">
              <a:buFont typeface="+mj-lt"/>
              <a:buAutoNum type="arabicPeriod"/>
            </a:pPr>
            <a:r>
              <a:rPr lang="en-US" dirty="0" smtClean="0">
                <a:latin typeface="Times New Roman" pitchFamily="18" charset="0"/>
                <a:cs typeface="Times New Roman" pitchFamily="18" charset="0"/>
              </a:rPr>
              <a:t>Table of contents</a:t>
            </a:r>
          </a:p>
          <a:p>
            <a:pPr marL="514350" indent="-514350">
              <a:buFont typeface="+mj-lt"/>
              <a:buAutoNum type="arabicPeriod"/>
            </a:pPr>
            <a:r>
              <a:rPr lang="en-US" dirty="0" smtClean="0">
                <a:latin typeface="Times New Roman" pitchFamily="18" charset="0"/>
                <a:cs typeface="Times New Roman" pitchFamily="18" charset="0"/>
              </a:rPr>
              <a:t>List of Tables</a:t>
            </a:r>
          </a:p>
          <a:p>
            <a:pPr marL="514350" indent="-514350">
              <a:buFont typeface="+mj-lt"/>
              <a:buAutoNum type="arabicPeriod"/>
            </a:pPr>
            <a:r>
              <a:rPr lang="en-US" dirty="0" smtClean="0">
                <a:latin typeface="Times New Roman" pitchFamily="18" charset="0"/>
                <a:cs typeface="Times New Roman" pitchFamily="18" charset="0"/>
              </a:rPr>
              <a:t>List of Diagrams/Graphs </a:t>
            </a:r>
          </a:p>
          <a:p>
            <a:pPr marL="514350" indent="-514350">
              <a:buNone/>
            </a:pPr>
            <a:endParaRPr lang="en-US" dirty="0" smtClean="0">
              <a:latin typeface="Times New Roman" pitchFamily="18" charset="0"/>
              <a:cs typeface="Times New Roman" pitchFamily="18" charset="0"/>
            </a:endParaRPr>
          </a:p>
          <a:p>
            <a:pPr marL="514350" indent="-514350">
              <a:buNone/>
            </a:pPr>
            <a:endParaRPr lang="en-US" dirty="0" smtClean="0">
              <a:latin typeface="Times New Roman" pitchFamily="18" charset="0"/>
              <a:cs typeface="Times New Roman" pitchFamily="18" charset="0"/>
            </a:endParaRPr>
          </a:p>
          <a:p>
            <a:pPr marL="514350" indent="-514350" algn="ctr">
              <a:buNone/>
            </a:pPr>
            <a:endParaRPr lang="en-US" sz="1800" dirty="0" smtClean="0">
              <a:latin typeface="Times New Roman" pitchFamily="18" charset="0"/>
              <a:cs typeface="Times New Roman" pitchFamily="18" charset="0"/>
            </a:endParaRPr>
          </a:p>
          <a:p>
            <a:pPr marL="514350" indent="-514350" algn="ctr">
              <a:buNone/>
            </a:pPr>
            <a:endParaRPr lang="en-US" sz="1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562600"/>
          </a:xfrm>
        </p:spPr>
        <p:txBody>
          <a:bodyPr/>
          <a:lstStyle/>
          <a:p>
            <a:pPr>
              <a:buNone/>
            </a:pPr>
            <a:r>
              <a:rPr lang="en-US" b="1" dirty="0" smtClean="0">
                <a:latin typeface="Times New Roman" pitchFamily="18" charset="0"/>
                <a:cs typeface="Times New Roman" pitchFamily="18" charset="0"/>
              </a:rPr>
              <a:t>Section – B: The Main Body</a:t>
            </a:r>
          </a:p>
          <a:p>
            <a:pPr marL="514350" indent="-514350">
              <a:buAutoNum type="alphaUcPeriod"/>
            </a:pPr>
            <a:r>
              <a:rPr lang="en-US" dirty="0" smtClean="0">
                <a:latin typeface="Times New Roman" pitchFamily="18" charset="0"/>
                <a:cs typeface="Times New Roman" pitchFamily="18" charset="0"/>
              </a:rPr>
              <a:t>Introduction</a:t>
            </a:r>
          </a:p>
          <a:p>
            <a:pPr marL="514350" indent="-514350">
              <a:buAutoNum type="alphaUcPeriod"/>
            </a:pPr>
            <a:r>
              <a:rPr lang="en-US" dirty="0" smtClean="0">
                <a:latin typeface="Times New Roman" pitchFamily="18" charset="0"/>
                <a:cs typeface="Times New Roman" pitchFamily="18" charset="0"/>
              </a:rPr>
              <a:t>Review of Literature</a:t>
            </a:r>
          </a:p>
          <a:p>
            <a:pPr marL="514350" indent="-514350">
              <a:buAutoNum type="alphaUcPeriod"/>
            </a:pPr>
            <a:r>
              <a:rPr lang="en-US" dirty="0" smtClean="0">
                <a:latin typeface="Times New Roman" pitchFamily="18" charset="0"/>
                <a:cs typeface="Times New Roman" pitchFamily="18" charset="0"/>
              </a:rPr>
              <a:t>Research Design and Methodology</a:t>
            </a:r>
          </a:p>
          <a:p>
            <a:pPr marL="514350" indent="-514350">
              <a:buAutoNum type="alphaUcPeriod"/>
            </a:pPr>
            <a:r>
              <a:rPr lang="en-US" dirty="0" smtClean="0">
                <a:latin typeface="Times New Roman" pitchFamily="18" charset="0"/>
                <a:cs typeface="Times New Roman" pitchFamily="18" charset="0"/>
              </a:rPr>
              <a:t>Presentation and Analysis of Data</a:t>
            </a:r>
          </a:p>
          <a:p>
            <a:pPr marL="514350" indent="-514350">
              <a:buAutoNum type="alphaUcPeriod"/>
            </a:pPr>
            <a:r>
              <a:rPr lang="en-US" dirty="0" smtClean="0">
                <a:latin typeface="Times New Roman" pitchFamily="18" charset="0"/>
                <a:cs typeface="Times New Roman" pitchFamily="18" charset="0"/>
              </a:rPr>
              <a:t>Conclusions and Recommendations</a:t>
            </a:r>
          </a:p>
          <a:p>
            <a:pPr marL="514350" indent="-514350">
              <a:buNone/>
            </a:pPr>
            <a:endParaRPr lang="en-US" dirty="0" smtClean="0">
              <a:latin typeface="Times New Roman" pitchFamily="18" charset="0"/>
              <a:cs typeface="Times New Roman" pitchFamily="18" charset="0"/>
            </a:endParaRPr>
          </a:p>
          <a:p>
            <a:pPr>
              <a:buNone/>
            </a:pPr>
            <a:r>
              <a:rPr lang="en-US" b="1" dirty="0" smtClean="0">
                <a:latin typeface="Times New Roman" pitchFamily="18" charset="0"/>
                <a:cs typeface="Times New Roman" pitchFamily="18" charset="0"/>
              </a:rPr>
              <a:t>Section – C: References Section</a:t>
            </a:r>
          </a:p>
          <a:p>
            <a:pPr marL="514350" indent="-514350">
              <a:buAutoNum type="alphaUcPeriod"/>
            </a:pPr>
            <a:r>
              <a:rPr lang="en-US" dirty="0" smtClean="0">
                <a:latin typeface="Times New Roman" pitchFamily="18" charset="0"/>
                <a:cs typeface="Times New Roman" pitchFamily="18" charset="0"/>
              </a:rPr>
              <a:t>Bibliography</a:t>
            </a:r>
          </a:p>
          <a:p>
            <a:pPr marL="514350" indent="-514350">
              <a:buAutoNum type="alphaUcPeriod"/>
            </a:pPr>
            <a:r>
              <a:rPr lang="en-US" dirty="0" smtClean="0">
                <a:latin typeface="Times New Roman" pitchFamily="18" charset="0"/>
                <a:cs typeface="Times New Roman" pitchFamily="18" charset="0"/>
              </a:rPr>
              <a:t>Appendix </a:t>
            </a:r>
          </a:p>
          <a:p>
            <a:pPr>
              <a:buNone/>
            </a:pP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444</TotalTime>
  <Words>1407</Words>
  <Application>Microsoft Office PowerPoint</Application>
  <PresentationFormat>On-screen Show (4:3)</PresentationFormat>
  <Paragraphs>192</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Flow</vt:lpstr>
      <vt:lpstr>Research Report Writing </vt:lpstr>
      <vt:lpstr>Slide 2</vt:lpstr>
      <vt:lpstr>Slide 3</vt:lpstr>
      <vt:lpstr>Slide 4</vt:lpstr>
      <vt:lpstr>Essentials of a Good Research Report</vt:lpstr>
      <vt:lpstr>Structure of a Research Report</vt:lpstr>
      <vt:lpstr>Slide 7</vt:lpstr>
      <vt:lpstr>Slide 8</vt:lpstr>
      <vt:lpstr>Slide 9</vt:lpstr>
      <vt:lpstr>Title Page of the Report </vt:lpstr>
      <vt:lpstr>Slide 11</vt:lpstr>
      <vt:lpstr>Slide 12</vt:lpstr>
      <vt:lpstr>Slide 13</vt:lpstr>
      <vt:lpstr>Abstract </vt:lpstr>
      <vt:lpstr>Acknowledgements </vt:lpstr>
      <vt:lpstr>List of Abbreviations </vt:lpstr>
      <vt:lpstr>Table of Contents </vt:lpstr>
      <vt:lpstr>List of Tables/diagrams </vt:lpstr>
      <vt:lpstr>Preface</vt:lpstr>
      <vt:lpstr>Section – B: The Main Body</vt:lpstr>
      <vt:lpstr>Chapter – 1: Introduction </vt:lpstr>
      <vt:lpstr>Slide 22</vt:lpstr>
      <vt:lpstr>Slide 23</vt:lpstr>
      <vt:lpstr>Slide 24</vt:lpstr>
      <vt:lpstr>Slide 25</vt:lpstr>
      <vt:lpstr>Slide 26</vt:lpstr>
      <vt:lpstr>Section – C: References Section </vt:lpstr>
    </vt:vector>
  </TitlesOfParts>
  <Company>Project-OS.org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Report Writing</dc:title>
  <dc:creator>Dr Basharat</dc:creator>
  <cp:lastModifiedBy>Dr.Basharat Hussain</cp:lastModifiedBy>
  <cp:revision>82</cp:revision>
  <dcterms:created xsi:type="dcterms:W3CDTF">2011-04-27T03:35:54Z</dcterms:created>
  <dcterms:modified xsi:type="dcterms:W3CDTF">2016-02-15T03:58:52Z</dcterms:modified>
</cp:coreProperties>
</file>